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32"/>
  </p:notesMasterIdLst>
  <p:sldIdLst>
    <p:sldId id="256" r:id="rId2"/>
    <p:sldId id="258" r:id="rId3"/>
    <p:sldId id="259" r:id="rId4"/>
    <p:sldId id="260" r:id="rId5"/>
    <p:sldId id="309" r:id="rId6"/>
    <p:sldId id="310" r:id="rId7"/>
    <p:sldId id="304" r:id="rId8"/>
    <p:sldId id="262" r:id="rId9"/>
    <p:sldId id="311" r:id="rId10"/>
    <p:sldId id="312" r:id="rId11"/>
    <p:sldId id="313" r:id="rId12"/>
    <p:sldId id="314" r:id="rId13"/>
    <p:sldId id="315" r:id="rId14"/>
    <p:sldId id="316" r:id="rId15"/>
    <p:sldId id="305" r:id="rId16"/>
    <p:sldId id="318" r:id="rId17"/>
    <p:sldId id="325" r:id="rId18"/>
    <p:sldId id="317" r:id="rId19"/>
    <p:sldId id="319" r:id="rId20"/>
    <p:sldId id="320" r:id="rId21"/>
    <p:sldId id="306" r:id="rId22"/>
    <p:sldId id="321" r:id="rId23"/>
    <p:sldId id="322" r:id="rId24"/>
    <p:sldId id="324" r:id="rId25"/>
    <p:sldId id="307" r:id="rId26"/>
    <p:sldId id="326" r:id="rId27"/>
    <p:sldId id="308" r:id="rId28"/>
    <p:sldId id="327" r:id="rId29"/>
    <p:sldId id="323" r:id="rId30"/>
    <p:sldId id="284" r:id="rId31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33"/>
    </p:embeddedFont>
    <p:embeddedFont>
      <p:font typeface="Didact Gothic" panose="02010600030101010101" charset="0"/>
      <p:regular r:id="rId34"/>
    </p:embeddedFont>
    <p:embeddedFont>
      <p:font typeface="Georgia" panose="02040502050405020303" pitchFamily="18" charset="0"/>
      <p:regular r:id="rId35"/>
      <p:bold r:id="rId36"/>
      <p:italic r:id="rId37"/>
      <p:boldItalic r:id="rId38"/>
    </p:embeddedFont>
    <p:embeddedFont>
      <p:font typeface="Old Standard TT" panose="02010600030101010101" charset="0"/>
      <p:regular r:id="rId39"/>
      <p:bold r:id="rId40"/>
      <p: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EE5042-CF0A-4E1C-A2A2-A707105A18D6}">
  <a:tblStyle styleId="{AFEE5042-CF0A-4E1C-A2A2-A707105A18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727" autoAdjust="0"/>
  </p:normalViewPr>
  <p:slideViewPr>
    <p:cSldViewPr snapToGrid="0">
      <p:cViewPr>
        <p:scale>
          <a:sx n="131" d="100"/>
          <a:sy n="131" d="100"/>
        </p:scale>
        <p:origin x="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1dd3286a6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1dd3286a6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APO</a:t>
            </a:r>
            <a:r>
              <a:rPr lang="zh-CN" altLang="en-US" dirty="0"/>
              <a:t>算法是第一个利用</a:t>
            </a:r>
            <a:r>
              <a:rPr lang="en-US" altLang="zh-CN" dirty="0"/>
              <a:t>LLM</a:t>
            </a:r>
            <a:r>
              <a:rPr lang="zh-CN" altLang="en-US" dirty="0"/>
              <a:t>的</a:t>
            </a:r>
            <a:r>
              <a:rPr lang="en-US" altLang="zh-CN" dirty="0"/>
              <a:t>self-reflection</a:t>
            </a:r>
            <a:r>
              <a:rPr lang="zh-CN" altLang="en-US" dirty="0"/>
              <a:t>能力生成文本</a:t>
            </a:r>
            <a:r>
              <a:rPr lang="en-US" altLang="zh-CN" dirty="0"/>
              <a:t>gradient</a:t>
            </a:r>
            <a:r>
              <a:rPr lang="zh-CN" altLang="en-US" dirty="0"/>
              <a:t>的方法。选出</a:t>
            </a:r>
            <a:r>
              <a:rPr lang="en-US" altLang="zh-CN" dirty="0"/>
              <a:t>minibatch</a:t>
            </a:r>
            <a:r>
              <a:rPr lang="zh-CN" altLang="en-US" dirty="0"/>
              <a:t>中的</a:t>
            </a:r>
            <a:r>
              <a:rPr lang="en-US" altLang="zh-CN" dirty="0"/>
              <a:t>errors, </a:t>
            </a:r>
            <a:r>
              <a:rPr lang="zh-CN" altLang="en-US" dirty="0"/>
              <a:t>然后根据这些</a:t>
            </a:r>
            <a:r>
              <a:rPr lang="en-US" altLang="zh-CN" dirty="0"/>
              <a:t>errors</a:t>
            </a:r>
            <a:r>
              <a:rPr lang="zh-CN" altLang="en-US" dirty="0"/>
              <a:t>来产生</a:t>
            </a:r>
            <a:r>
              <a:rPr lang="en-US" altLang="zh-CN" dirty="0"/>
              <a:t>feedback(</a:t>
            </a:r>
            <a:r>
              <a:rPr lang="zh-CN" altLang="en-US" dirty="0"/>
              <a:t>其实就是</a:t>
            </a:r>
            <a:r>
              <a:rPr lang="en-US" altLang="zh-CN" dirty="0"/>
              <a:t>gradient), </a:t>
            </a:r>
            <a:r>
              <a:rPr lang="zh-CN" altLang="en-US" dirty="0"/>
              <a:t>之后根据这些</a:t>
            </a:r>
            <a:r>
              <a:rPr lang="en-US" altLang="zh-CN" dirty="0"/>
              <a:t>gradient</a:t>
            </a:r>
            <a:r>
              <a:rPr lang="zh-CN" altLang="en-US" dirty="0"/>
              <a:t>来更新</a:t>
            </a:r>
            <a:r>
              <a:rPr lang="en-US" altLang="zh-CN" dirty="0"/>
              <a:t>prompt, </a:t>
            </a:r>
            <a:r>
              <a:rPr lang="zh-CN" altLang="en-US" dirty="0"/>
              <a:t>做出一些</a:t>
            </a:r>
            <a:r>
              <a:rPr lang="en-US" altLang="zh-CN" dirty="0"/>
              <a:t>select</a:t>
            </a:r>
            <a:r>
              <a:rPr lang="zh-CN" altLang="en-US" dirty="0"/>
              <a:t>然后反复迭代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67546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让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LLM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基于过往的迭代记录、优化目标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自己总结规律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逐步迭代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prompt,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 整个过程在文本空间上完成。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Meta-prompt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包括两个核心部分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: solution-score pairs,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 即以往的迭代路径按照分数的高低排序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; task description,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 包含一些任务的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examples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、优化的目标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12295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PromptAgent</a:t>
            </a:r>
            <a:r>
              <a:rPr lang="zh-CN" altLang="en-US" dirty="0"/>
              <a:t>是把问题</a:t>
            </a:r>
            <a:r>
              <a:rPr lang="en-US" altLang="zh-CN" dirty="0"/>
              <a:t>formulate</a:t>
            </a:r>
            <a:r>
              <a:rPr lang="zh-CN" altLang="en-US" dirty="0"/>
              <a:t>到</a:t>
            </a:r>
            <a:r>
              <a:rPr lang="en-US" altLang="zh-CN" dirty="0"/>
              <a:t>MDP</a:t>
            </a:r>
            <a:r>
              <a:rPr lang="zh-CN" altLang="en-US" dirty="0"/>
              <a:t>问题</a:t>
            </a:r>
            <a:r>
              <a:rPr lang="en-US" altLang="zh-CN" dirty="0"/>
              <a:t>, state</a:t>
            </a:r>
            <a:r>
              <a:rPr lang="zh-CN" altLang="en-US" dirty="0"/>
              <a:t>就是</a:t>
            </a:r>
            <a:r>
              <a:rPr lang="en-US" altLang="zh-CN" dirty="0"/>
              <a:t>prompt, action</a:t>
            </a:r>
            <a:r>
              <a:rPr lang="zh-CN" altLang="en-US" dirty="0"/>
              <a:t>就是产生</a:t>
            </a:r>
            <a:r>
              <a:rPr lang="en-US" altLang="zh-CN" dirty="0"/>
              <a:t>feedback, state-&gt;new state</a:t>
            </a:r>
            <a:r>
              <a:rPr lang="zh-CN" altLang="en-US" dirty="0"/>
              <a:t>的过程就是根据</a:t>
            </a:r>
            <a:r>
              <a:rPr lang="en-US" altLang="zh-CN" dirty="0"/>
              <a:t>feedback</a:t>
            </a:r>
            <a:r>
              <a:rPr lang="zh-CN" altLang="en-US" dirty="0"/>
              <a:t>产生新的</a:t>
            </a:r>
            <a:r>
              <a:rPr lang="en-US" altLang="zh-CN" dirty="0"/>
              <a:t>prompt</a:t>
            </a:r>
            <a:r>
              <a:rPr lang="zh-CN" altLang="en-US" dirty="0"/>
              <a:t>过程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34994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PE2</a:t>
            </a:r>
            <a:r>
              <a:rPr lang="zh-CN" altLang="en-US" dirty="0"/>
              <a:t>本质上是对</a:t>
            </a:r>
            <a:r>
              <a:rPr lang="en-US" altLang="zh-CN" dirty="0"/>
              <a:t>meta-prompt</a:t>
            </a:r>
            <a:r>
              <a:rPr lang="zh-CN" altLang="en-US" dirty="0"/>
              <a:t>进行操作</a:t>
            </a:r>
            <a:r>
              <a:rPr lang="en-US" altLang="zh-CN" dirty="0"/>
              <a:t>, </a:t>
            </a:r>
            <a:r>
              <a:rPr lang="zh-CN" altLang="en-US" dirty="0"/>
              <a:t>向其中加了一些细节使得</a:t>
            </a:r>
            <a:r>
              <a:rPr lang="en-US" altLang="zh-CN" dirty="0"/>
              <a:t>LLM</a:t>
            </a:r>
            <a:r>
              <a:rPr lang="zh-CN" altLang="en-US" dirty="0"/>
              <a:t>产生更好的</a:t>
            </a:r>
            <a:r>
              <a:rPr lang="en-US" altLang="zh-CN" dirty="0"/>
              <a:t>prompt</a:t>
            </a:r>
            <a:r>
              <a:rPr lang="zh-CN" altLang="en-US" dirty="0"/>
              <a:t>。相当于在</a:t>
            </a:r>
            <a:r>
              <a:rPr lang="en-US" altLang="zh-CN" dirty="0"/>
              <a:t>APO</a:t>
            </a:r>
            <a:r>
              <a:rPr lang="zh-CN" altLang="en-US" dirty="0"/>
              <a:t>上融合了</a:t>
            </a:r>
            <a:r>
              <a:rPr lang="en-US" altLang="zh-CN" dirty="0"/>
              <a:t>meta-prompt</a:t>
            </a:r>
            <a:r>
              <a:rPr lang="zh-CN" altLang="en-US" dirty="0"/>
              <a:t>这个东西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58795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课程学习这种思想是模仿人类学习的过程</a:t>
            </a:r>
            <a:r>
              <a:rPr lang="en-US" altLang="zh-CN" dirty="0"/>
              <a:t>, </a:t>
            </a:r>
            <a:r>
              <a:rPr lang="zh-CN" altLang="en-US" dirty="0"/>
              <a:t>将</a:t>
            </a:r>
            <a:r>
              <a:rPr lang="en-US" altLang="zh-CN" dirty="0"/>
              <a:t>task</a:t>
            </a:r>
            <a:r>
              <a:rPr lang="zh-CN" altLang="en-US" dirty="0"/>
              <a:t>从易到难排列让</a:t>
            </a:r>
            <a:r>
              <a:rPr lang="en-US" altLang="zh-CN" dirty="0"/>
              <a:t>model</a:t>
            </a:r>
            <a:r>
              <a:rPr lang="zh-CN" altLang="en-US" dirty="0"/>
              <a:t>学习</a:t>
            </a:r>
            <a:r>
              <a:rPr lang="en-US" altLang="zh-CN" dirty="0"/>
              <a:t>, </a:t>
            </a:r>
            <a:r>
              <a:rPr lang="zh-CN" altLang="en-US" dirty="0"/>
              <a:t>它在传统的模型训练中显示了它的有效性。</a:t>
            </a:r>
            <a:r>
              <a:rPr lang="en-US" altLang="zh-CN" dirty="0"/>
              <a:t>Curriculum Learning</a:t>
            </a:r>
            <a:r>
              <a:rPr lang="zh-CN" altLang="en-US" dirty="0"/>
              <a:t>要解决的一个问题就是</a:t>
            </a:r>
            <a:r>
              <a:rPr lang="en-US" altLang="zh-CN" dirty="0"/>
              <a:t>Difficulty Measurer/Training Scheduler</a:t>
            </a:r>
            <a:r>
              <a:rPr lang="zh-CN" altLang="en-US" dirty="0"/>
              <a:t>的确定。用在</a:t>
            </a:r>
            <a:r>
              <a:rPr lang="en-US" altLang="zh-CN" dirty="0"/>
              <a:t>APO</a:t>
            </a:r>
            <a:r>
              <a:rPr lang="zh-CN" altLang="en-US" dirty="0"/>
              <a:t>中就相当于</a:t>
            </a:r>
            <a:r>
              <a:rPr lang="en-US" altLang="zh-CN" dirty="0"/>
              <a:t>In-Context Learning</a:t>
            </a:r>
            <a:r>
              <a:rPr lang="zh-CN" altLang="en-US" dirty="0"/>
              <a:t>中的</a:t>
            </a:r>
            <a:r>
              <a:rPr lang="en-US" altLang="zh-CN" dirty="0"/>
              <a:t>demonstration</a:t>
            </a:r>
            <a:r>
              <a:rPr lang="zh-CN" altLang="en-US" dirty="0"/>
              <a:t>顺序对结果的影响一样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困惑度是一种评价模型好坏的标准</a:t>
            </a:r>
            <a:r>
              <a:rPr lang="en-US" altLang="zh-CN" dirty="0"/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直观上理解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当我们给定一段非常标准的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高质量的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符合人类自然语言习惯的文档作为测试集时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模型生成这段文本的概率越高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就认为模型的困惑度越小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模型也就越好。</a:t>
            </a:r>
            <a:endParaRPr lang="en-US" altLang="zh-CN" b="0" i="0" dirty="0">
              <a:solidFill>
                <a:srgbClr val="191B1F"/>
              </a:solidFill>
              <a:effectLst/>
              <a:latin typeface="-apple-syste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为什么加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perplexity?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因为在原始论文的实现中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超过最大扩展数时是随机返回一部分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prompt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的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因此这里我们把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perplexity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低的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(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有个限度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)prompt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挑出来进入下一个迭代。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Perplexity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只能当作一种辅助的手段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,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因为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perplexity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过于低的时候会有问题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77153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51924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这页主要讲的是</a:t>
            </a:r>
            <a:r>
              <a:rPr lang="en-US" altLang="zh-CN" dirty="0"/>
              <a:t>idea</a:t>
            </a:r>
            <a:r>
              <a:rPr lang="zh-CN" altLang="en-US" dirty="0"/>
              <a:t>的来源</a:t>
            </a:r>
            <a:r>
              <a:rPr lang="en-US" altLang="zh-CN" dirty="0"/>
              <a:t>: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C</a:t>
            </a:r>
            <a:r>
              <a:rPr lang="en-US" altLang="zh-CN" dirty="0"/>
              <a:t>urriculum Learning</a:t>
            </a:r>
            <a:r>
              <a:rPr lang="zh-CN" altLang="en-US" dirty="0"/>
              <a:t>在传统的模型训练中被证明是有效的</a:t>
            </a:r>
            <a:endParaRPr lang="en-US" altLang="zh-CN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APO</a:t>
            </a:r>
            <a:r>
              <a:rPr lang="zh-CN" altLang="en-US" dirty="0"/>
              <a:t>框架虽然都是调用</a:t>
            </a:r>
            <a:r>
              <a:rPr lang="en-US" altLang="zh-CN" dirty="0"/>
              <a:t>model</a:t>
            </a:r>
            <a:r>
              <a:rPr lang="zh-CN" altLang="en-US" dirty="0"/>
              <a:t>的</a:t>
            </a:r>
            <a:r>
              <a:rPr lang="en-US" altLang="zh-CN" dirty="0" err="1"/>
              <a:t>api</a:t>
            </a:r>
            <a:r>
              <a:rPr lang="en-US" altLang="zh-CN" dirty="0"/>
              <a:t>, </a:t>
            </a:r>
            <a:r>
              <a:rPr lang="zh-CN" altLang="en-US" dirty="0"/>
              <a:t>本质是</a:t>
            </a:r>
            <a:r>
              <a:rPr lang="en-US" altLang="zh-CN" dirty="0"/>
              <a:t>inference stage, </a:t>
            </a:r>
            <a:r>
              <a:rPr lang="zh-CN" altLang="en-US" dirty="0"/>
              <a:t>但是其流程与传统的模型训练类似</a:t>
            </a:r>
            <a:endParaRPr lang="en-US" altLang="zh-CN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CN" altLang="en-US" dirty="0"/>
              <a:t>当前的模型具有强大的通用能力</a:t>
            </a:r>
            <a:r>
              <a:rPr lang="en-US" altLang="zh-CN" dirty="0"/>
              <a:t>, </a:t>
            </a:r>
            <a:r>
              <a:rPr lang="zh-CN" altLang="en-US" dirty="0"/>
              <a:t>可以满足</a:t>
            </a:r>
            <a:r>
              <a:rPr lang="en-US" altLang="zh-CN" dirty="0"/>
              <a:t>Curriculum Learning</a:t>
            </a:r>
            <a:r>
              <a:rPr lang="zh-CN" altLang="en-US" dirty="0"/>
              <a:t>中</a:t>
            </a:r>
            <a:r>
              <a:rPr lang="en-US" altLang="zh-CN" dirty="0"/>
              <a:t>Difficulty Measurer</a:t>
            </a:r>
            <a:r>
              <a:rPr lang="zh-CN" altLang="en-US" dirty="0"/>
              <a:t>的要求以及其他的一些要求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74583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展示了</a:t>
            </a:r>
            <a:r>
              <a:rPr lang="en-US" altLang="zh-CN" dirty="0"/>
              <a:t>method</a:t>
            </a:r>
            <a:r>
              <a:rPr lang="zh-CN" altLang="en-US" dirty="0"/>
              <a:t>的</a:t>
            </a:r>
            <a:r>
              <a:rPr lang="en-US" altLang="zh-CN" dirty="0"/>
              <a:t>workflow, </a:t>
            </a:r>
            <a:r>
              <a:rPr lang="zh-CN" altLang="en-US" dirty="0"/>
              <a:t>主要是两处修改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16718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Expand</a:t>
            </a:r>
            <a:r>
              <a:rPr lang="zh-CN" altLang="en-US" dirty="0"/>
              <a:t>函数就是利用</a:t>
            </a:r>
            <a:r>
              <a:rPr lang="en-US" altLang="zh-CN" dirty="0"/>
              <a:t>self-reflection</a:t>
            </a:r>
            <a:r>
              <a:rPr lang="zh-CN" altLang="en-US" dirty="0"/>
              <a:t>能力来产生</a:t>
            </a:r>
            <a:r>
              <a:rPr lang="en-US" altLang="zh-CN" dirty="0"/>
              <a:t>gradient</a:t>
            </a:r>
            <a:r>
              <a:rPr lang="zh-CN" altLang="en-US" dirty="0"/>
              <a:t>对</a:t>
            </a:r>
            <a:r>
              <a:rPr lang="en-US" altLang="zh-CN" dirty="0"/>
              <a:t>prompt</a:t>
            </a:r>
            <a:r>
              <a:rPr lang="zh-CN" altLang="en-US" dirty="0"/>
              <a:t>进行扩展</a:t>
            </a:r>
            <a:r>
              <a:rPr lang="en-US" altLang="zh-CN" dirty="0"/>
              <a:t>, </a:t>
            </a:r>
            <a:r>
              <a:rPr lang="zh-CN" altLang="en-US" dirty="0"/>
              <a:t>然后根据</a:t>
            </a:r>
            <a:r>
              <a:rPr lang="en-US" altLang="zh-CN" dirty="0"/>
              <a:t>semantic meaning</a:t>
            </a:r>
            <a:r>
              <a:rPr lang="zh-CN" altLang="en-US" dirty="0"/>
              <a:t>对</a:t>
            </a:r>
            <a:r>
              <a:rPr lang="en-US" altLang="zh-CN" dirty="0"/>
              <a:t>prompt</a:t>
            </a:r>
            <a:r>
              <a:rPr lang="zh-CN" altLang="en-US" dirty="0"/>
              <a:t>进行语义扩展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Select</a:t>
            </a:r>
            <a:r>
              <a:rPr lang="zh-CN" altLang="en-US" dirty="0"/>
              <a:t>函数就是根据某种</a:t>
            </a:r>
            <a:r>
              <a:rPr lang="en-US" altLang="zh-CN" dirty="0"/>
              <a:t>metric</a:t>
            </a:r>
            <a:r>
              <a:rPr lang="zh-CN" altLang="en-US" dirty="0"/>
              <a:t>来挑选</a:t>
            </a:r>
            <a:r>
              <a:rPr lang="en-US" altLang="zh-CN" dirty="0"/>
              <a:t>prompt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36592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在第</a:t>
            </a:r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4</a:t>
            </a:r>
            <a:r>
              <a:rPr lang="zh-CN" altLang="en-US" dirty="0"/>
              <a:t>步加入</a:t>
            </a:r>
            <a:r>
              <a:rPr lang="en-US" altLang="zh-CN" dirty="0"/>
              <a:t>Curriculum Learning, </a:t>
            </a:r>
            <a:r>
              <a:rPr lang="zh-CN" altLang="en-US" dirty="0"/>
              <a:t>模拟传统模型训练</a:t>
            </a:r>
            <a:r>
              <a:rPr lang="en-US" altLang="zh-CN" dirty="0"/>
              <a:t>(</a:t>
            </a:r>
            <a:r>
              <a:rPr lang="zh-CN" altLang="en-US" dirty="0"/>
              <a:t>传统</a:t>
            </a:r>
            <a:r>
              <a:rPr lang="en-US" altLang="zh-CN" dirty="0"/>
              <a:t>model training</a:t>
            </a:r>
            <a:r>
              <a:rPr lang="zh-CN" altLang="en-US" dirty="0"/>
              <a:t>会使得曲线更平滑</a:t>
            </a:r>
            <a:r>
              <a:rPr lang="en-US" altLang="zh-CN" dirty="0"/>
              <a:t>, </a:t>
            </a:r>
            <a:r>
              <a:rPr lang="zh-CN" altLang="en-US" dirty="0"/>
              <a:t>更容易接近</a:t>
            </a:r>
            <a:r>
              <a:rPr lang="en-US" altLang="zh-CN" dirty="0"/>
              <a:t>global minimum)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2696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1dd3286a66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1dd3286a66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当扩展的</a:t>
            </a:r>
            <a:r>
              <a:rPr lang="en-US" altLang="zh-CN" dirty="0"/>
              <a:t>prompt</a:t>
            </a:r>
            <a:r>
              <a:rPr lang="zh-CN" altLang="en-US" dirty="0"/>
              <a:t>数高于指定数量时</a:t>
            </a:r>
            <a:r>
              <a:rPr lang="en-US" altLang="zh-CN" dirty="0"/>
              <a:t>, </a:t>
            </a:r>
            <a:r>
              <a:rPr lang="zh-CN" altLang="en-US" dirty="0"/>
              <a:t>去除</a:t>
            </a:r>
            <a:r>
              <a:rPr lang="en-US" altLang="zh-CN" dirty="0"/>
              <a:t>perplexity</a:t>
            </a:r>
            <a:r>
              <a:rPr lang="zh-CN" altLang="en-US" dirty="0"/>
              <a:t>高的</a:t>
            </a:r>
            <a:r>
              <a:rPr lang="en-US" altLang="zh-CN" dirty="0"/>
              <a:t>prompt</a:t>
            </a:r>
            <a:r>
              <a:rPr lang="zh-CN" altLang="en-US" dirty="0"/>
              <a:t>。</a:t>
            </a:r>
            <a:r>
              <a:rPr lang="en-US" altLang="zh-CN" dirty="0"/>
              <a:t>Beam search</a:t>
            </a:r>
            <a:r>
              <a:rPr lang="zh-CN" altLang="en-US" dirty="0"/>
              <a:t>选出分数高的</a:t>
            </a:r>
            <a:r>
              <a:rPr lang="en-US" altLang="zh-CN" dirty="0"/>
              <a:t>prompt</a:t>
            </a:r>
            <a:r>
              <a:rPr lang="zh-CN" altLang="en-US" dirty="0"/>
              <a:t>。最终的挑选准则是先看</a:t>
            </a:r>
            <a:r>
              <a:rPr lang="en-US" altLang="zh-CN" dirty="0"/>
              <a:t>F1 score, </a:t>
            </a:r>
            <a:r>
              <a:rPr lang="zh-CN" altLang="en-US" dirty="0"/>
              <a:t>然后如果</a:t>
            </a:r>
            <a:r>
              <a:rPr lang="en-US" altLang="zh-CN" dirty="0"/>
              <a:t>F1</a:t>
            </a:r>
            <a:r>
              <a:rPr lang="zh-CN" altLang="en-US" dirty="0"/>
              <a:t>相同再看</a:t>
            </a:r>
            <a:r>
              <a:rPr lang="en-US" altLang="zh-CN" dirty="0"/>
              <a:t>perplexity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614969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36709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两个数据集都是简单的二分类问题</a:t>
            </a:r>
            <a:r>
              <a:rPr lang="en-US" altLang="zh-CN" dirty="0"/>
              <a:t>, </a:t>
            </a:r>
            <a:r>
              <a:rPr lang="zh-CN" altLang="en-US" dirty="0"/>
              <a:t>其中</a:t>
            </a:r>
            <a:r>
              <a:rPr lang="en-US" altLang="zh-CN" dirty="0"/>
              <a:t>Liar</a:t>
            </a:r>
            <a:r>
              <a:rPr lang="zh-CN" altLang="en-US" dirty="0"/>
              <a:t>数据集是用于检测假新闻</a:t>
            </a:r>
            <a:r>
              <a:rPr lang="en-US" altLang="zh-CN" dirty="0"/>
              <a:t>, SST-2</a:t>
            </a:r>
            <a:r>
              <a:rPr lang="zh-CN" altLang="en-US" dirty="0"/>
              <a:t>数据集是用于情感分析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004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由于我没有购买</a:t>
            </a:r>
            <a:r>
              <a:rPr lang="en-US" altLang="zh-CN" dirty="0"/>
              <a:t>gpt-4</a:t>
            </a:r>
            <a:r>
              <a:rPr lang="zh-CN" altLang="en-US" dirty="0"/>
              <a:t>的</a:t>
            </a:r>
            <a:r>
              <a:rPr lang="en-US" altLang="zh-CN" dirty="0" err="1"/>
              <a:t>api</a:t>
            </a:r>
            <a:r>
              <a:rPr lang="en-US" altLang="zh-CN" dirty="0"/>
              <a:t>, </a:t>
            </a:r>
            <a:r>
              <a:rPr lang="zh-CN" altLang="en-US" dirty="0"/>
              <a:t>并且考虑到实验需要的</a:t>
            </a:r>
            <a:r>
              <a:rPr lang="en-US" altLang="zh-CN" dirty="0"/>
              <a:t>token</a:t>
            </a:r>
            <a:r>
              <a:rPr lang="zh-CN" altLang="en-US" dirty="0"/>
              <a:t>数也会比较多</a:t>
            </a:r>
            <a:r>
              <a:rPr lang="en-US" altLang="zh-CN" dirty="0"/>
              <a:t>, </a:t>
            </a:r>
            <a:r>
              <a:rPr lang="zh-CN" altLang="en-US" dirty="0"/>
              <a:t>所以使用了有一定免费额度的</a:t>
            </a:r>
            <a:r>
              <a:rPr lang="en-US" altLang="zh-CN" dirty="0"/>
              <a:t>together.ai</a:t>
            </a:r>
            <a:r>
              <a:rPr lang="zh-CN" altLang="en-US" dirty="0"/>
              <a:t>中的开源模型。所挑选的三个模型都是在一些</a:t>
            </a:r>
            <a:r>
              <a:rPr lang="en-US" altLang="zh-CN" dirty="0"/>
              <a:t>evaluation</a:t>
            </a:r>
            <a:r>
              <a:rPr lang="zh-CN" altLang="en-US" dirty="0"/>
              <a:t>中表现较为突出的模型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06426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93675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8696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根据实验得到的一些结论</a:t>
            </a:r>
            <a:r>
              <a:rPr lang="en-US" altLang="zh-CN" dirty="0"/>
              <a:t>: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CN" altLang="en-US" dirty="0"/>
              <a:t>我们的方法在</a:t>
            </a:r>
            <a:r>
              <a:rPr lang="en-US" altLang="zh-CN" dirty="0"/>
              <a:t>task</a:t>
            </a:r>
            <a:r>
              <a:rPr lang="zh-CN" altLang="en-US" dirty="0"/>
              <a:t>对于</a:t>
            </a:r>
            <a:r>
              <a:rPr lang="en-US" altLang="zh-CN" dirty="0"/>
              <a:t>LLM</a:t>
            </a:r>
            <a:r>
              <a:rPr lang="zh-CN" altLang="en-US" dirty="0"/>
              <a:t>比较困难的时候是</a:t>
            </a:r>
            <a:r>
              <a:rPr lang="en-US" altLang="zh-CN" dirty="0"/>
              <a:t>work</a:t>
            </a:r>
            <a:r>
              <a:rPr lang="zh-CN" altLang="en-US" dirty="0"/>
              <a:t>的</a:t>
            </a:r>
            <a:endParaRPr lang="en-US" altLang="zh-CN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LLM</a:t>
            </a:r>
            <a:r>
              <a:rPr lang="zh-CN" altLang="en-US" dirty="0"/>
              <a:t>在</a:t>
            </a:r>
            <a:r>
              <a:rPr lang="en-US" altLang="zh-CN" dirty="0"/>
              <a:t>task</a:t>
            </a:r>
            <a:r>
              <a:rPr lang="zh-CN" altLang="en-US" dirty="0"/>
              <a:t>不是很难的时候</a:t>
            </a:r>
            <a:r>
              <a:rPr lang="en-US" altLang="zh-CN" dirty="0"/>
              <a:t>, </a:t>
            </a:r>
            <a:r>
              <a:rPr lang="zh-CN" altLang="en-US" dirty="0"/>
              <a:t>对于</a:t>
            </a:r>
            <a:r>
              <a:rPr lang="en-US" altLang="zh-CN" dirty="0"/>
              <a:t>prompt</a:t>
            </a:r>
            <a:r>
              <a:rPr lang="zh-CN" altLang="en-US" dirty="0"/>
              <a:t>并不是特别的敏感</a:t>
            </a:r>
            <a:endParaRPr lang="en-US" altLang="zh-CN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altLang="zh-CN" dirty="0"/>
              <a:t>Perplexity</a:t>
            </a:r>
            <a:r>
              <a:rPr lang="zh-CN" altLang="en-US" dirty="0"/>
              <a:t>过低的时候并不</a:t>
            </a:r>
            <a:r>
              <a:rPr lang="en-US" altLang="zh-CN" dirty="0"/>
              <a:t>make sense(</a:t>
            </a:r>
            <a:r>
              <a:rPr lang="zh-CN" altLang="en-US" dirty="0"/>
              <a:t>有意义</a:t>
            </a:r>
            <a:r>
              <a:rPr lang="en-US" altLang="zh-CN" dirty="0"/>
              <a:t>), </a:t>
            </a:r>
            <a:r>
              <a:rPr lang="zh-CN" altLang="en-US" dirty="0"/>
              <a:t>因此在实际实验的时候我们采用一个下界来限制住过滤</a:t>
            </a:r>
            <a:r>
              <a:rPr lang="en-US" altLang="zh-CN" dirty="0"/>
              <a:t>/</a:t>
            </a:r>
            <a:r>
              <a:rPr lang="zh-CN" altLang="en-US" dirty="0"/>
              <a:t>挑选的</a:t>
            </a:r>
            <a:r>
              <a:rPr lang="en-US" altLang="zh-CN" dirty="0"/>
              <a:t>prompt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66823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5117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zh-CN" altLang="en-US" dirty="0"/>
              <a:t>得到的一些结论</a:t>
            </a:r>
            <a:r>
              <a:rPr lang="en-US" altLang="zh-CN" dirty="0"/>
              <a:t>/</a:t>
            </a:r>
            <a:r>
              <a:rPr lang="zh-CN" altLang="en-US" dirty="0"/>
              <a:t>总结</a:t>
            </a:r>
            <a:r>
              <a:rPr lang="en-US" altLang="zh-CN" dirty="0"/>
              <a:t>:</a:t>
            </a:r>
          </a:p>
          <a:p>
            <a:pPr marL="387350" indent="-228600">
              <a:buAutoNum type="arabicPeriod"/>
            </a:pPr>
            <a:r>
              <a:rPr lang="zh-CN" altLang="en-US" dirty="0"/>
              <a:t>调研了很多有关</a:t>
            </a:r>
            <a:r>
              <a:rPr lang="en-US" altLang="zh-CN" dirty="0"/>
              <a:t>automatic prompt optimization</a:t>
            </a:r>
            <a:r>
              <a:rPr lang="zh-CN" altLang="en-US" dirty="0"/>
              <a:t>的工作</a:t>
            </a:r>
            <a:r>
              <a:rPr lang="en-US" altLang="zh-CN" dirty="0"/>
              <a:t>, In-Context learning</a:t>
            </a:r>
            <a:r>
              <a:rPr lang="zh-CN" altLang="en-US" dirty="0"/>
              <a:t>的工作</a:t>
            </a:r>
            <a:r>
              <a:rPr lang="en-US" altLang="zh-CN" dirty="0"/>
              <a:t>, </a:t>
            </a:r>
            <a:r>
              <a:rPr lang="zh-CN" altLang="en-US" dirty="0"/>
              <a:t>以及一些与</a:t>
            </a:r>
            <a:r>
              <a:rPr lang="en-US" altLang="zh-CN" dirty="0"/>
              <a:t>LLM</a:t>
            </a:r>
            <a:r>
              <a:rPr lang="zh-CN" altLang="en-US" dirty="0"/>
              <a:t>有关的</a:t>
            </a:r>
            <a:r>
              <a:rPr lang="en-US" altLang="zh-CN" dirty="0"/>
              <a:t>paper</a:t>
            </a:r>
          </a:p>
          <a:p>
            <a:pPr marL="387350" indent="-228600">
              <a:buAutoNum type="arabicPeriod"/>
            </a:pPr>
            <a:r>
              <a:rPr lang="zh-CN" altLang="en-US" dirty="0"/>
              <a:t>想到</a:t>
            </a:r>
            <a:r>
              <a:rPr lang="en-US" altLang="zh-CN" dirty="0"/>
              <a:t>APO</a:t>
            </a:r>
            <a:r>
              <a:rPr lang="zh-CN" altLang="en-US" dirty="0"/>
              <a:t>传统的模型训练过程类似</a:t>
            </a:r>
            <a:r>
              <a:rPr lang="en-US" altLang="zh-CN" dirty="0"/>
              <a:t>, </a:t>
            </a:r>
            <a:r>
              <a:rPr lang="zh-CN" altLang="en-US" dirty="0"/>
              <a:t>因此想用</a:t>
            </a:r>
            <a:r>
              <a:rPr lang="en-US" altLang="zh-CN" dirty="0"/>
              <a:t>CL</a:t>
            </a:r>
            <a:r>
              <a:rPr lang="zh-CN" altLang="en-US" dirty="0"/>
              <a:t>来优化</a:t>
            </a:r>
            <a:r>
              <a:rPr lang="en-US" altLang="zh-CN" dirty="0"/>
              <a:t>APO</a:t>
            </a:r>
          </a:p>
          <a:p>
            <a:pPr marL="387350" indent="-228600">
              <a:buAutoNum type="arabicPeriod"/>
            </a:pPr>
            <a:r>
              <a:rPr lang="zh-CN" altLang="en-US" dirty="0"/>
              <a:t>实验过程中发现原始的</a:t>
            </a:r>
            <a:r>
              <a:rPr lang="en-US" altLang="zh-CN" dirty="0"/>
              <a:t>metric</a:t>
            </a:r>
            <a:r>
              <a:rPr lang="zh-CN" altLang="en-US" dirty="0"/>
              <a:t>在</a:t>
            </a:r>
            <a:r>
              <a:rPr lang="en-US" altLang="zh-CN" dirty="0"/>
              <a:t>prompt</a:t>
            </a:r>
            <a:r>
              <a:rPr lang="zh-CN" altLang="en-US" dirty="0"/>
              <a:t>较多时容易产生重复</a:t>
            </a:r>
            <a:r>
              <a:rPr lang="en-US" altLang="zh-CN" dirty="0"/>
              <a:t>, </a:t>
            </a:r>
            <a:r>
              <a:rPr lang="zh-CN" altLang="en-US" dirty="0"/>
              <a:t>所以就想了个新的</a:t>
            </a:r>
            <a:r>
              <a:rPr lang="en-US" altLang="zh-CN" dirty="0"/>
              <a:t>metric——perplexity</a:t>
            </a:r>
          </a:p>
          <a:p>
            <a:pPr marL="387350" indent="-228600">
              <a:buAutoNum type="arabicPeriod"/>
            </a:pPr>
            <a:r>
              <a:rPr lang="zh-CN" altLang="en-US" dirty="0"/>
              <a:t>提出的方法对于难的</a:t>
            </a:r>
            <a:r>
              <a:rPr lang="en-US" altLang="zh-CN" dirty="0"/>
              <a:t>task</a:t>
            </a:r>
            <a:r>
              <a:rPr lang="zh-CN" altLang="en-US" dirty="0"/>
              <a:t>是有用的</a:t>
            </a:r>
          </a:p>
        </p:txBody>
      </p:sp>
    </p:spTree>
    <p:extLst>
      <p:ext uri="{BB962C8B-B14F-4D97-AF65-F5344CB8AC3E}">
        <p14:creationId xmlns:p14="http://schemas.microsoft.com/office/powerpoint/2010/main" val="17126591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tabLst/>
              <a:defRPr/>
            </a:pPr>
            <a:r>
              <a:rPr lang="zh-CN" altLang="en-US" dirty="0">
                <a:latin typeface="Georgia" panose="02040502050405020303" pitchFamily="18" charset="0"/>
              </a:rPr>
              <a:t>网络不稳定</a:t>
            </a:r>
            <a:r>
              <a:rPr lang="en-US" altLang="zh-CN" dirty="0">
                <a:latin typeface="Georgia" panose="02040502050405020303" pitchFamily="18" charset="0"/>
              </a:rPr>
              <a:t>, </a:t>
            </a:r>
            <a:r>
              <a:rPr lang="zh-CN" altLang="en-US" dirty="0">
                <a:latin typeface="Georgia" panose="02040502050405020303" pitchFamily="18" charset="0"/>
              </a:rPr>
              <a:t>所以跑的</a:t>
            </a:r>
            <a:r>
              <a:rPr lang="en-US" altLang="zh-CN" dirty="0">
                <a:latin typeface="Georgia" panose="02040502050405020303" pitchFamily="18" charset="0"/>
              </a:rPr>
              <a:t>rounds</a:t>
            </a:r>
            <a:r>
              <a:rPr lang="zh-CN" altLang="en-US" dirty="0">
                <a:latin typeface="Georgia" panose="02040502050405020303" pitchFamily="18" charset="0"/>
              </a:rPr>
              <a:t>比较少</a:t>
            </a:r>
            <a:r>
              <a:rPr lang="en-US" altLang="zh-CN" dirty="0">
                <a:latin typeface="Georgia" panose="02040502050405020303" pitchFamily="18" charset="0"/>
              </a:rPr>
              <a:t>(</a:t>
            </a:r>
            <a:r>
              <a:rPr lang="zh-CN" altLang="en-US" dirty="0">
                <a:latin typeface="Georgia" panose="02040502050405020303" pitchFamily="18" charset="0"/>
              </a:rPr>
              <a:t>体现在跑一半就中断</a:t>
            </a:r>
            <a:r>
              <a:rPr lang="en-US" altLang="zh-CN" dirty="0">
                <a:latin typeface="Georgia" panose="02040502050405020303" pitchFamily="18" charset="0"/>
              </a:rPr>
              <a:t>, </a:t>
            </a:r>
            <a:r>
              <a:rPr lang="zh-CN" altLang="en-US" dirty="0">
                <a:latin typeface="Georgia" panose="02040502050405020303" pitchFamily="18" charset="0"/>
              </a:rPr>
              <a:t>需要重新跑</a:t>
            </a:r>
            <a:r>
              <a:rPr lang="en-US" altLang="zh-CN" dirty="0">
                <a:latin typeface="Georgia" panose="02040502050405020303" pitchFamily="18" charset="0"/>
              </a:rPr>
              <a:t>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tabLst/>
              <a:defRPr/>
            </a:pPr>
            <a:r>
              <a:rPr lang="zh-CN" altLang="en-US" dirty="0">
                <a:latin typeface="Georgia" panose="02040502050405020303" pitchFamily="18" charset="0"/>
              </a:rPr>
              <a:t>没有使用</a:t>
            </a:r>
            <a:r>
              <a:rPr lang="en-US" altLang="zh-CN" dirty="0">
                <a:latin typeface="Georgia" panose="02040502050405020303" pitchFamily="18" charset="0"/>
              </a:rPr>
              <a:t>gpt4, </a:t>
            </a:r>
            <a:r>
              <a:rPr lang="zh-CN" altLang="en-US" dirty="0">
                <a:latin typeface="Georgia" panose="02040502050405020303" pitchFamily="18" charset="0"/>
              </a:rPr>
              <a:t>使用的是目前最好的开源模型</a:t>
            </a:r>
            <a:endParaRPr lang="en-US" altLang="zh-CN" dirty="0">
              <a:latin typeface="Georgia" panose="02040502050405020303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tabLst/>
              <a:defRPr/>
            </a:pPr>
            <a:r>
              <a:rPr lang="zh-CN" altLang="en-US" dirty="0">
                <a:latin typeface="Georgia" panose="02040502050405020303" pitchFamily="18" charset="0"/>
              </a:rPr>
              <a:t>实验具有随机性</a:t>
            </a:r>
            <a:r>
              <a:rPr lang="en-US" altLang="zh-CN" dirty="0">
                <a:latin typeface="Georgia" panose="02040502050405020303" pitchFamily="18" charset="0"/>
              </a:rPr>
              <a:t>, </a:t>
            </a:r>
            <a:r>
              <a:rPr lang="zh-CN" altLang="en-US" dirty="0">
                <a:latin typeface="Georgia" panose="02040502050405020303" pitchFamily="18" charset="0"/>
              </a:rPr>
              <a:t>实验重复次数不够多</a:t>
            </a:r>
            <a:endParaRPr lang="en-US" altLang="zh-CN" dirty="0">
              <a:latin typeface="Georgia" panose="02040502050405020303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tabLst/>
              <a:defRPr/>
            </a:pPr>
            <a:r>
              <a:rPr lang="zh-CN" altLang="en-US" b="0" i="0" dirty="0">
                <a:solidFill>
                  <a:srgbClr val="0D0D0D"/>
                </a:solidFill>
                <a:effectLst/>
                <a:latin typeface="ui-sans-serif"/>
              </a:rPr>
              <a:t>并没有仔细地调参数，而是挑选了一组超参数给所有实验使用</a:t>
            </a:r>
            <a:endParaRPr lang="en-US" altLang="zh-CN" dirty="0">
              <a:latin typeface="Georgia" panose="02040502050405020303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tabLst/>
              <a:defRPr/>
            </a:pPr>
            <a:endParaRPr lang="en-US" altLang="zh-CN" dirty="0">
              <a:latin typeface="Georgia" panose="02040502050405020303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tabLst/>
              <a:defRPr/>
            </a:pPr>
            <a:endParaRPr lang="en-US" altLang="zh-CN" dirty="0">
              <a:latin typeface="Georgia" panose="02040502050405020303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CN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99f2f57a7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99f2f57a71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概念介绍</a:t>
            </a:r>
            <a:r>
              <a:rPr lang="en-US" altLang="zh-CN" dirty="0"/>
              <a:t>: </a:t>
            </a:r>
            <a:r>
              <a:rPr lang="zh-CN" altLang="en-US" dirty="0"/>
              <a:t>首先介绍</a:t>
            </a:r>
            <a:r>
              <a:rPr lang="en-US" altLang="zh-CN" dirty="0"/>
              <a:t>soft</a:t>
            </a:r>
            <a:r>
              <a:rPr lang="zh-CN" altLang="en-US" dirty="0"/>
              <a:t>和</a:t>
            </a:r>
            <a:r>
              <a:rPr lang="en-US" altLang="zh-CN" dirty="0"/>
              <a:t>hard prompt</a:t>
            </a:r>
            <a:r>
              <a:rPr lang="zh-CN" altLang="en-US" dirty="0"/>
              <a:t>的区别</a:t>
            </a:r>
            <a:r>
              <a:rPr lang="en-US" altLang="zh-CN" dirty="0"/>
              <a:t>, </a:t>
            </a:r>
            <a:r>
              <a:rPr lang="zh-CN" altLang="en-US" dirty="0"/>
              <a:t>从而引出</a:t>
            </a:r>
            <a:r>
              <a:rPr lang="en-US" altLang="zh-CN" dirty="0"/>
              <a:t>prompt tuning</a:t>
            </a:r>
            <a:r>
              <a:rPr lang="zh-CN" altLang="en-US" dirty="0"/>
              <a:t>与</a:t>
            </a:r>
            <a:r>
              <a:rPr lang="en-US" altLang="zh-CN" dirty="0"/>
              <a:t>prompt engineering</a:t>
            </a:r>
            <a:r>
              <a:rPr lang="zh-CN" altLang="en-US" dirty="0"/>
              <a:t>的区别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首先引出传统</a:t>
            </a:r>
            <a:r>
              <a:rPr lang="en-US" altLang="zh-CN" dirty="0"/>
              <a:t>prompt engineering</a:t>
            </a:r>
            <a:r>
              <a:rPr lang="zh-CN" altLang="en-US" dirty="0"/>
              <a:t>的缺点</a:t>
            </a:r>
            <a:r>
              <a:rPr lang="en-US" altLang="zh-CN" dirty="0"/>
              <a:t>: </a:t>
            </a:r>
            <a:r>
              <a:rPr lang="zh-CN" altLang="en-US" dirty="0"/>
              <a:t>需要手工构建</a:t>
            </a:r>
            <a:r>
              <a:rPr lang="en-US" altLang="zh-CN" dirty="0"/>
              <a:t>, prompt</a:t>
            </a:r>
            <a:r>
              <a:rPr lang="zh-CN" altLang="en-US" dirty="0"/>
              <a:t>构建通常是</a:t>
            </a:r>
            <a:r>
              <a:rPr lang="en-US" altLang="zh-CN" dirty="0"/>
              <a:t>tricky</a:t>
            </a:r>
            <a:r>
              <a:rPr lang="zh-CN" altLang="en-US" dirty="0"/>
              <a:t>的因为</a:t>
            </a:r>
            <a:r>
              <a:rPr lang="en-US" altLang="zh-CN" dirty="0"/>
              <a:t>LLM</a:t>
            </a:r>
            <a:r>
              <a:rPr lang="zh-CN" altLang="en-US" dirty="0"/>
              <a:t>对</a:t>
            </a:r>
            <a:r>
              <a:rPr lang="en-US" altLang="zh-CN" dirty="0"/>
              <a:t>prompt</a:t>
            </a:r>
            <a:r>
              <a:rPr lang="zh-CN" altLang="en-US" dirty="0"/>
              <a:t>非常敏感</a:t>
            </a:r>
            <a:r>
              <a:rPr lang="en-US" altLang="zh-CN" dirty="0"/>
              <a:t>, </a:t>
            </a:r>
            <a:r>
              <a:rPr lang="zh-CN" altLang="en-US" dirty="0"/>
              <a:t>因此需要大量的人力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现在的</a:t>
            </a:r>
            <a:r>
              <a:rPr lang="en-US" dirty="0"/>
              <a:t>LLM</a:t>
            </a:r>
            <a:r>
              <a:rPr lang="zh-CN" altLang="en-US" dirty="0"/>
              <a:t>具有很强的通用能力</a:t>
            </a:r>
            <a:r>
              <a:rPr lang="en-US" altLang="zh-CN" dirty="0"/>
              <a:t>, </a:t>
            </a:r>
            <a:r>
              <a:rPr lang="zh-CN" altLang="en-US" dirty="0"/>
              <a:t>有研究表明强大的</a:t>
            </a:r>
            <a:r>
              <a:rPr lang="en-US" altLang="zh-CN" dirty="0"/>
              <a:t>LLM(</a:t>
            </a:r>
            <a:r>
              <a:rPr lang="zh-CN" altLang="en-US" dirty="0"/>
              <a:t>如</a:t>
            </a:r>
            <a:r>
              <a:rPr lang="en-US" altLang="zh-CN" dirty="0"/>
              <a:t>GPT-4)</a:t>
            </a:r>
            <a:r>
              <a:rPr lang="zh-CN" altLang="en-US" dirty="0"/>
              <a:t>具有</a:t>
            </a:r>
            <a:r>
              <a:rPr lang="en-US" altLang="zh-CN" dirty="0"/>
              <a:t>self-reflection</a:t>
            </a:r>
            <a:r>
              <a:rPr lang="zh-CN" altLang="en-US" dirty="0"/>
              <a:t>的能力</a:t>
            </a:r>
            <a:r>
              <a:rPr lang="en-US" altLang="zh-CN" dirty="0"/>
              <a:t>, </a:t>
            </a:r>
            <a:r>
              <a:rPr lang="zh-CN" altLang="en-US" dirty="0"/>
              <a:t>同时</a:t>
            </a:r>
            <a:r>
              <a:rPr lang="en-US" altLang="zh-CN" dirty="0"/>
              <a:t>LLM</a:t>
            </a:r>
            <a:r>
              <a:rPr lang="zh-CN" altLang="en-US" dirty="0"/>
              <a:t>也具备</a:t>
            </a:r>
            <a:r>
              <a:rPr lang="en-US" altLang="zh-CN" dirty="0"/>
              <a:t>In-Context Learning</a:t>
            </a:r>
            <a:r>
              <a:rPr lang="zh-CN" altLang="en-US" dirty="0"/>
              <a:t>能力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从而</a:t>
            </a:r>
            <a:r>
              <a:rPr lang="en-US" altLang="zh-CN" dirty="0"/>
              <a:t>automatic prompt optimization</a:t>
            </a:r>
            <a:r>
              <a:rPr lang="zh-CN" altLang="en-US" dirty="0"/>
              <a:t>成为一种选择和趋势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56788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现存的</a:t>
            </a:r>
            <a:r>
              <a:rPr lang="en-US" altLang="zh-CN" dirty="0"/>
              <a:t>automatic prompt optimization</a:t>
            </a:r>
            <a:r>
              <a:rPr lang="zh-CN" altLang="en-US" dirty="0"/>
              <a:t>的方法</a:t>
            </a:r>
            <a:r>
              <a:rPr lang="en-US" altLang="zh-CN" dirty="0"/>
              <a:t>: APE</a:t>
            </a:r>
            <a:r>
              <a:rPr lang="zh-CN" altLang="en-US" dirty="0"/>
              <a:t>、</a:t>
            </a:r>
            <a:r>
              <a:rPr lang="en-US" altLang="zh-CN" dirty="0"/>
              <a:t>APO</a:t>
            </a:r>
            <a:r>
              <a:rPr lang="zh-CN" altLang="en-US" dirty="0"/>
              <a:t>、</a:t>
            </a:r>
            <a:r>
              <a:rPr lang="en-US" altLang="zh-CN" dirty="0"/>
              <a:t>OPRO</a:t>
            </a:r>
            <a:r>
              <a:rPr lang="zh-CN" altLang="en-US" dirty="0"/>
              <a:t>、</a:t>
            </a:r>
            <a:r>
              <a:rPr lang="en-US" altLang="zh-CN" dirty="0"/>
              <a:t>PromptAgent</a:t>
            </a:r>
            <a:r>
              <a:rPr lang="zh-CN" altLang="en-US" dirty="0"/>
              <a:t>、</a:t>
            </a:r>
            <a:r>
              <a:rPr lang="en-US" altLang="zh-CN" dirty="0"/>
              <a:t>PE2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然后介绍目前的一种分类方式</a:t>
            </a:r>
            <a:r>
              <a:rPr lang="en-US" altLang="zh-CN" dirty="0"/>
              <a:t>: resample(</a:t>
            </a:r>
            <a:r>
              <a:rPr lang="zh-CN" altLang="en-US" dirty="0"/>
              <a:t>重新采样</a:t>
            </a:r>
            <a:r>
              <a:rPr lang="en-US" altLang="zh-CN" dirty="0"/>
              <a:t>), self-reflection</a:t>
            </a:r>
            <a:r>
              <a:rPr lang="zh-CN" altLang="en-US" dirty="0"/>
              <a:t>对</a:t>
            </a:r>
            <a:r>
              <a:rPr lang="en-US" altLang="zh-CN" dirty="0"/>
              <a:t>prompt</a:t>
            </a:r>
            <a:r>
              <a:rPr lang="zh-CN" altLang="en-US" dirty="0"/>
              <a:t>进行反思。当然还有对</a:t>
            </a:r>
            <a:r>
              <a:rPr lang="en-US" altLang="zh-CN" dirty="0"/>
              <a:t>prompt regenerate/edit</a:t>
            </a:r>
            <a:r>
              <a:rPr lang="zh-CN" altLang="en-US" dirty="0"/>
              <a:t>的区别</a:t>
            </a:r>
            <a:r>
              <a:rPr lang="en-US" altLang="zh-CN" dirty="0"/>
              <a:t>, </a:t>
            </a:r>
            <a:r>
              <a:rPr lang="zh-CN" altLang="en-US" dirty="0"/>
              <a:t>以及对于</a:t>
            </a:r>
            <a:r>
              <a:rPr lang="en-US" altLang="zh-CN" dirty="0"/>
              <a:t>meta-prompt</a:t>
            </a:r>
            <a:r>
              <a:rPr lang="zh-CN" altLang="en-US" dirty="0"/>
              <a:t>的探究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0762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1558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介绍</a:t>
            </a:r>
            <a:r>
              <a:rPr lang="en-US" altLang="zh-CN" dirty="0"/>
              <a:t>Prompt Engineering</a:t>
            </a:r>
            <a:r>
              <a:rPr lang="zh-CN" altLang="en-US" dirty="0"/>
              <a:t>的</a:t>
            </a:r>
            <a:r>
              <a:rPr lang="en-US" altLang="zh-CN" dirty="0"/>
              <a:t>formulation, </a:t>
            </a:r>
            <a:r>
              <a:rPr lang="zh-CN" altLang="en-US" dirty="0"/>
              <a:t>其中两个</a:t>
            </a:r>
            <a:r>
              <a:rPr lang="en-US" altLang="zh-CN" dirty="0"/>
              <a:t>M</a:t>
            </a:r>
            <a:r>
              <a:rPr lang="zh-CN" altLang="en-US" dirty="0"/>
              <a:t>通常为一个</a:t>
            </a:r>
            <a:r>
              <a:rPr lang="en-US" altLang="zh-CN" dirty="0"/>
              <a:t>LLM, F</a:t>
            </a:r>
            <a:r>
              <a:rPr lang="zh-CN" altLang="en-US" dirty="0"/>
              <a:t>通常就是</a:t>
            </a:r>
            <a:r>
              <a:rPr lang="en-US" altLang="zh-CN" dirty="0"/>
              <a:t>acc/F1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APE</a:t>
            </a:r>
            <a:r>
              <a:rPr lang="zh-CN" altLang="en-US" dirty="0"/>
              <a:t>方法的关键是要不断过滤出分数高的</a:t>
            </a:r>
            <a:r>
              <a:rPr lang="en-US" altLang="zh-CN" dirty="0"/>
              <a:t>prompt, </a:t>
            </a:r>
            <a:r>
              <a:rPr lang="zh-CN" altLang="en-US" dirty="0"/>
              <a:t>然后再对这些</a:t>
            </a:r>
            <a:r>
              <a:rPr lang="en-US" altLang="zh-CN" dirty="0"/>
              <a:t>prompt</a:t>
            </a:r>
            <a:r>
              <a:rPr lang="zh-CN" altLang="en-US" dirty="0"/>
              <a:t>进行</a:t>
            </a:r>
            <a:r>
              <a:rPr lang="en-US" altLang="zh-CN" dirty="0"/>
              <a:t>semantic meaning</a:t>
            </a:r>
            <a:r>
              <a:rPr lang="zh-CN" altLang="en-US" dirty="0"/>
              <a:t>的扩展。工作流程就是首先挑选一些</a:t>
            </a:r>
            <a:r>
              <a:rPr lang="en-US" altLang="zh-CN" dirty="0"/>
              <a:t>demonstration, </a:t>
            </a:r>
            <a:r>
              <a:rPr lang="zh-CN" altLang="en-US" dirty="0"/>
              <a:t>然后让</a:t>
            </a:r>
            <a:r>
              <a:rPr lang="en-US" altLang="zh-CN" dirty="0"/>
              <a:t>LLM</a:t>
            </a:r>
            <a:r>
              <a:rPr lang="zh-CN" altLang="en-US" dirty="0"/>
              <a:t>生成对应的</a:t>
            </a:r>
            <a:r>
              <a:rPr lang="en-US" altLang="zh-CN" dirty="0"/>
              <a:t>instruction(</a:t>
            </a:r>
            <a:r>
              <a:rPr lang="zh-CN" altLang="en-US" dirty="0"/>
              <a:t>这里作者探讨了三种生成方式</a:t>
            </a:r>
            <a:r>
              <a:rPr lang="en-US" altLang="zh-CN" dirty="0"/>
              <a:t>)</a:t>
            </a:r>
            <a:r>
              <a:rPr lang="zh-CN" altLang="en-US" dirty="0"/>
              <a:t>。之后再在挑选出的评估子集上对</a:t>
            </a:r>
            <a:r>
              <a:rPr lang="en-US" altLang="zh-CN" dirty="0"/>
              <a:t>prompt</a:t>
            </a:r>
            <a:r>
              <a:rPr lang="zh-CN" altLang="en-US" dirty="0"/>
              <a:t>利用</a:t>
            </a:r>
            <a:r>
              <a:rPr lang="en-US" altLang="zh-CN" dirty="0"/>
              <a:t>LLM</a:t>
            </a:r>
            <a:r>
              <a:rPr lang="zh-CN" altLang="en-US" dirty="0"/>
              <a:t>对</a:t>
            </a:r>
            <a:r>
              <a:rPr lang="en-US" altLang="zh-CN" dirty="0"/>
              <a:t>prompt</a:t>
            </a:r>
            <a:r>
              <a:rPr lang="zh-CN" altLang="en-US" dirty="0"/>
              <a:t>进行打分</a:t>
            </a:r>
            <a:r>
              <a:rPr lang="en-US" altLang="zh-CN" dirty="0"/>
              <a:t>, </a:t>
            </a:r>
            <a:r>
              <a:rPr lang="zh-CN" altLang="en-US" dirty="0"/>
              <a:t>选出高分</a:t>
            </a:r>
            <a:r>
              <a:rPr lang="en-US" altLang="zh-CN" dirty="0"/>
              <a:t>prompt, </a:t>
            </a:r>
            <a:r>
              <a:rPr lang="zh-CN" altLang="en-US" dirty="0"/>
              <a:t>按需求根据语义信息进行扩展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9212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84100" y="1479650"/>
            <a:ext cx="6175800" cy="16404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724250" y="3265350"/>
            <a:ext cx="56955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2" name="Google Shape;12;p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18;p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2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7" name="Google Shape;287;p26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2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2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0" name="Google Shape;290;p2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1751250" y="2576650"/>
            <a:ext cx="5641500" cy="535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3097150" y="3238237"/>
            <a:ext cx="2949900" cy="713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5" name="Google Shape;25;p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" name="Google Shape;31;p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707175" y="1728263"/>
            <a:ext cx="3763500" cy="2126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3" name="Google Shape;63;p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64" name="Google Shape;64;p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" name="Google Shape;65;p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7" name="Google Shape;67;p7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>
            <a:spLocks noGrp="1"/>
          </p:cNvSpPr>
          <p:nvPr>
            <p:ph type="title"/>
          </p:nvPr>
        </p:nvSpPr>
        <p:spPr>
          <a:xfrm>
            <a:off x="1380631" y="1148650"/>
            <a:ext cx="2803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2" hasCustomPrompt="1"/>
          </p:nvPr>
        </p:nvSpPr>
        <p:spPr>
          <a:xfrm>
            <a:off x="4962573" y="2352463"/>
            <a:ext cx="535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"/>
          </p:nvPr>
        </p:nvSpPr>
        <p:spPr>
          <a:xfrm>
            <a:off x="843710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3"/>
          </p:nvPr>
        </p:nvSpPr>
        <p:spPr>
          <a:xfrm>
            <a:off x="1378248" y="2352463"/>
            <a:ext cx="2803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4" hasCustomPrompt="1"/>
          </p:nvPr>
        </p:nvSpPr>
        <p:spPr>
          <a:xfrm>
            <a:off x="840948" y="2352463"/>
            <a:ext cx="5373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5"/>
          </p:nvPr>
        </p:nvSpPr>
        <p:spPr>
          <a:xfrm>
            <a:off x="840947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6"/>
          </p:nvPr>
        </p:nvSpPr>
        <p:spPr>
          <a:xfrm>
            <a:off x="1380631" y="3556275"/>
            <a:ext cx="2803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7" hasCustomPrompt="1"/>
          </p:nvPr>
        </p:nvSpPr>
        <p:spPr>
          <a:xfrm>
            <a:off x="843091" y="3556275"/>
            <a:ext cx="5373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8"/>
          </p:nvPr>
        </p:nvSpPr>
        <p:spPr>
          <a:xfrm>
            <a:off x="843710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9"/>
          </p:nvPr>
        </p:nvSpPr>
        <p:spPr>
          <a:xfrm>
            <a:off x="5502253" y="1148650"/>
            <a:ext cx="28008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13" hasCustomPrompt="1"/>
          </p:nvPr>
        </p:nvSpPr>
        <p:spPr>
          <a:xfrm>
            <a:off x="4964707" y="1148650"/>
            <a:ext cx="535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4"/>
          </p:nvPr>
        </p:nvSpPr>
        <p:spPr>
          <a:xfrm>
            <a:off x="4965334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15"/>
          </p:nvPr>
        </p:nvSpPr>
        <p:spPr>
          <a:xfrm>
            <a:off x="5499872" y="2352463"/>
            <a:ext cx="28008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16" hasCustomPrompt="1"/>
          </p:nvPr>
        </p:nvSpPr>
        <p:spPr>
          <a:xfrm>
            <a:off x="843091" y="1148650"/>
            <a:ext cx="5373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17"/>
          </p:nvPr>
        </p:nvSpPr>
        <p:spPr>
          <a:xfrm>
            <a:off x="4962571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18"/>
          </p:nvPr>
        </p:nvSpPr>
        <p:spPr>
          <a:xfrm>
            <a:off x="5502253" y="3556275"/>
            <a:ext cx="28008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19" hasCustomPrompt="1"/>
          </p:nvPr>
        </p:nvSpPr>
        <p:spPr>
          <a:xfrm>
            <a:off x="4964707" y="3556275"/>
            <a:ext cx="535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20"/>
          </p:nvPr>
        </p:nvSpPr>
        <p:spPr>
          <a:xfrm>
            <a:off x="4965334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21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7" name="Google Shape;137;p1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38" name="Google Shape;138;p1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" name="Google Shape;139;p1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1" name="Google Shape;141;p1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>
            <a:spLocks noGrp="1"/>
          </p:cNvSpPr>
          <p:nvPr>
            <p:ph type="title"/>
          </p:nvPr>
        </p:nvSpPr>
        <p:spPr>
          <a:xfrm>
            <a:off x="1076100" y="1482813"/>
            <a:ext cx="7002000" cy="14133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4"/>
          <p:cNvSpPr txBox="1">
            <a:spLocks noGrp="1"/>
          </p:cNvSpPr>
          <p:nvPr>
            <p:ph type="subTitle" idx="1"/>
          </p:nvPr>
        </p:nvSpPr>
        <p:spPr>
          <a:xfrm>
            <a:off x="2045700" y="3106513"/>
            <a:ext cx="5062800" cy="57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5" name="Google Shape;145;p1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46" name="Google Shape;146;p1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" name="Google Shape;147;p1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" name="Google Shape;148;p1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9" name="Google Shape;149;p1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0" name="Google Shape;150;p1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" name="Google Shape;151;p1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2" name="Google Shape;152;p1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3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61" name="Google Shape;261;p2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62" name="Google Shape;262;p23"/>
            <p:cNvCxnSpPr/>
            <p:nvPr/>
          </p:nvCxnSpPr>
          <p:spPr>
            <a:xfrm>
              <a:off x="-21425" y="2571750"/>
              <a:ext cx="647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2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4" name="Google Shape;264;p2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5" name="Google Shape;265;p23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4"/>
          <p:cNvSpPr txBox="1">
            <a:spLocks noGrp="1"/>
          </p:cNvSpPr>
          <p:nvPr>
            <p:ph type="title"/>
          </p:nvPr>
        </p:nvSpPr>
        <p:spPr>
          <a:xfrm>
            <a:off x="2295150" y="691800"/>
            <a:ext cx="4553700" cy="10242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4"/>
          <p:cNvSpPr txBox="1">
            <a:spLocks noGrp="1"/>
          </p:cNvSpPr>
          <p:nvPr>
            <p:ph type="subTitle" idx="1"/>
          </p:nvPr>
        </p:nvSpPr>
        <p:spPr>
          <a:xfrm>
            <a:off x="2854650" y="1609925"/>
            <a:ext cx="3434700" cy="1426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4"/>
          <p:cNvSpPr txBox="1"/>
          <p:nvPr/>
        </p:nvSpPr>
        <p:spPr>
          <a:xfrm>
            <a:off x="2685596" y="3795016"/>
            <a:ext cx="37728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270" name="Google Shape;270;p2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71" name="Google Shape;271;p2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2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3" name="Google Shape;273;p2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2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5" name="Google Shape;275;p2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6" name="Google Shape;276;p2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7" name="Google Shape;277;p2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2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1" name="Google Shape;281;p2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2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2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4" name="Google Shape;284;p25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60" r:id="rId6"/>
    <p:sldLayoutId id="2147483669" r:id="rId7"/>
    <p:sldLayoutId id="2147483670" r:id="rId8"/>
    <p:sldLayoutId id="2147483671" r:id="rId9"/>
    <p:sldLayoutId id="2147483672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pi.together.xyz/models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0"/>
          <p:cNvSpPr txBox="1">
            <a:spLocks noGrp="1"/>
          </p:cNvSpPr>
          <p:nvPr>
            <p:ph type="ctrTitle"/>
          </p:nvPr>
        </p:nvSpPr>
        <p:spPr>
          <a:xfrm>
            <a:off x="1002766" y="1479650"/>
            <a:ext cx="7219150" cy="16404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MSRA-USTC Project Oral Defense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302" name="Google Shape;302;p30"/>
          <p:cNvSpPr txBox="1">
            <a:spLocks noGrp="1"/>
          </p:cNvSpPr>
          <p:nvPr>
            <p:ph type="subTitle" idx="1"/>
          </p:nvPr>
        </p:nvSpPr>
        <p:spPr>
          <a:xfrm>
            <a:off x="1724250" y="3265350"/>
            <a:ext cx="5695500" cy="393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Georgia" panose="02040502050405020303" pitchFamily="18" charset="0"/>
              </a:rPr>
              <a:t>Y</a:t>
            </a:r>
            <a:r>
              <a:rPr lang="en-US" altLang="zh-CN" dirty="0">
                <a:latin typeface="Georgia" panose="02040502050405020303" pitchFamily="18" charset="0"/>
              </a:rPr>
              <a:t>u Wang</a:t>
            </a:r>
            <a:endParaRPr dirty="0">
              <a:latin typeface="Georgia" panose="02040502050405020303" pitchFamily="18" charset="0"/>
            </a:endParaRPr>
          </a:p>
        </p:txBody>
      </p:sp>
      <p:sp>
        <p:nvSpPr>
          <p:cNvPr id="304" name="Google Shape;304;p30"/>
          <p:cNvSpPr txBox="1">
            <a:spLocks noGrp="1"/>
          </p:cNvSpPr>
          <p:nvPr>
            <p:ph type="subTitle" idx="1"/>
          </p:nvPr>
        </p:nvSpPr>
        <p:spPr>
          <a:xfrm>
            <a:off x="0" y="-7950"/>
            <a:ext cx="622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sz="1400" dirty="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sz="1400" dirty="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06" name="Google Shape;306;p30"/>
          <p:cNvSpPr txBox="1">
            <a:spLocks noGrp="1"/>
          </p:cNvSpPr>
          <p:nvPr>
            <p:ph type="subTitle" idx="1"/>
          </p:nvPr>
        </p:nvSpPr>
        <p:spPr>
          <a:xfrm>
            <a:off x="8521600" y="4618675"/>
            <a:ext cx="622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sz="1400" dirty="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sz="1400" dirty="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982253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APO</a:t>
            </a:r>
            <a:endParaRPr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D34BE56-049F-487F-97F2-C197F4F16E2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93226" y="923125"/>
            <a:ext cx="3549279" cy="32080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30F7DB1-B25E-423E-BB65-35D565B97C1D}"/>
              </a:ext>
            </a:extLst>
          </p:cNvPr>
          <p:cNvSpPr txBox="1"/>
          <p:nvPr/>
        </p:nvSpPr>
        <p:spPr>
          <a:xfrm>
            <a:off x="4086225" y="923125"/>
            <a:ext cx="3493047" cy="199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Utilize the self-reflection ability of LLMs to generate the </a:t>
            </a:r>
            <a:r>
              <a:rPr lang="en-US" altLang="zh-CN" b="1" dirty="0">
                <a:latin typeface="Georgia" panose="02040502050405020303" pitchFamily="18" charset="0"/>
              </a:rPr>
              <a:t>‘text gradient’ </a:t>
            </a:r>
            <a:r>
              <a:rPr lang="en-US" altLang="zh-CN" dirty="0">
                <a:latin typeface="Georgia" panose="02040502050405020303" pitchFamily="18" charset="0"/>
              </a:rPr>
              <a:t>and edit the task prompt(gradient descent process in language space).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Similar to traditional gradient descent process.</a:t>
            </a:r>
          </a:p>
        </p:txBody>
      </p:sp>
    </p:spTree>
    <p:extLst>
      <p:ext uri="{BB962C8B-B14F-4D97-AF65-F5344CB8AC3E}">
        <p14:creationId xmlns:p14="http://schemas.microsoft.com/office/powerpoint/2010/main" val="175868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1112881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OPRO</a:t>
            </a:r>
            <a:endParaRPr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D34BE56-049F-487F-97F2-C197F4F16E2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64651" y="1333996"/>
            <a:ext cx="3549279" cy="19236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30F7DB1-B25E-423E-BB65-35D565B97C1D}"/>
              </a:ext>
            </a:extLst>
          </p:cNvPr>
          <p:cNvSpPr txBox="1"/>
          <p:nvPr/>
        </p:nvSpPr>
        <p:spPr>
          <a:xfrm>
            <a:off x="4105228" y="1299756"/>
            <a:ext cx="3331029" cy="199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OPRO makes use of the full </a:t>
            </a:r>
            <a:r>
              <a:rPr lang="en-US" altLang="zh-CN" b="1" dirty="0">
                <a:latin typeface="Georgia" panose="02040502050405020303" pitchFamily="18" charset="0"/>
              </a:rPr>
              <a:t>optimization trajectory</a:t>
            </a:r>
            <a:r>
              <a:rPr lang="en-US" altLang="zh-CN" dirty="0">
                <a:latin typeface="Georgia" panose="02040502050405020303" pitchFamily="18" charset="0"/>
              </a:rPr>
              <a:t>, which includes past solutions paired with their optimization scores.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Regenerate new prompts through implicit self-reflection</a:t>
            </a:r>
            <a:endParaRPr lang="zh-CN" alt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882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2133417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PromptAgent</a:t>
            </a:r>
            <a:endParaRPr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D34BE56-049F-487F-97F2-C197F4F16E2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67495" y="1333995"/>
            <a:ext cx="4227813" cy="22950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30F7DB1-B25E-423E-BB65-35D565B97C1D}"/>
              </a:ext>
            </a:extLst>
          </p:cNvPr>
          <p:cNvSpPr txBox="1"/>
          <p:nvPr/>
        </p:nvSpPr>
        <p:spPr>
          <a:xfrm>
            <a:off x="4747533" y="1333995"/>
            <a:ext cx="3331029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PromptAgent leverages the self-reflection and planning ability of LLM, formulating the automatic prompt optimization problem as a </a:t>
            </a:r>
            <a:r>
              <a:rPr lang="en-US" altLang="zh-CN" b="1" dirty="0">
                <a:latin typeface="Georgia" panose="02040502050405020303" pitchFamily="18" charset="0"/>
              </a:rPr>
              <a:t>MDP(Marcov Decision Process)</a:t>
            </a:r>
          </a:p>
          <a:p>
            <a:endParaRPr lang="zh-CN" alt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66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2133417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PE2</a:t>
            </a:r>
            <a:endParaRPr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D34BE56-049F-487F-97F2-C197F4F16E2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18408" y="752822"/>
            <a:ext cx="4332142" cy="35783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30F7DB1-B25E-423E-BB65-35D565B97C1D}"/>
              </a:ext>
            </a:extLst>
          </p:cNvPr>
          <p:cNvSpPr txBox="1"/>
          <p:nvPr/>
        </p:nvSpPr>
        <p:spPr>
          <a:xfrm>
            <a:off x="4865914" y="752821"/>
            <a:ext cx="3375510" cy="1998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PE2 focuses on constructing a perfect </a:t>
            </a:r>
            <a:r>
              <a:rPr lang="en-US" altLang="zh-CN" b="1" dirty="0">
                <a:latin typeface="Georgia" panose="02040502050405020303" pitchFamily="18" charset="0"/>
              </a:rPr>
              <a:t>‘meta-prompt’ </a:t>
            </a:r>
            <a:r>
              <a:rPr lang="en-US" altLang="zh-CN" dirty="0">
                <a:latin typeface="Georgia" panose="02040502050405020303" pitchFamily="18" charset="0"/>
              </a:rPr>
              <a:t>to guide LLM to generate better prompts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two-step task description, context specification, step-by-step reasoning template</a:t>
            </a:r>
            <a:endParaRPr lang="zh-CN" alt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224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3905208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Curriculum Learning</a:t>
            </a:r>
            <a:endParaRPr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0F7DB1-B25E-423E-BB65-35D565B97C1D}"/>
              </a:ext>
            </a:extLst>
          </p:cNvPr>
          <p:cNvSpPr txBox="1"/>
          <p:nvPr/>
        </p:nvSpPr>
        <p:spPr>
          <a:xfrm>
            <a:off x="205651" y="894711"/>
            <a:ext cx="7732287" cy="1345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Curriculum Learning is a training strategy that mimics the human learning process by training models </a:t>
            </a:r>
            <a:r>
              <a:rPr lang="en-US" altLang="zh-CN" b="1" dirty="0">
                <a:latin typeface="Georgia" panose="02040502050405020303" pitchFamily="18" charset="0"/>
              </a:rPr>
              <a:t>from easy to difficult tasks</a:t>
            </a:r>
            <a:r>
              <a:rPr lang="en-US" altLang="zh-CN" dirty="0">
                <a:latin typeface="Georgia" panose="02040502050405020303" pitchFamily="18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Curriculum Learning has been demonstrated effective in traditional model training.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Difficulty Measurer + Training Scheduler</a:t>
            </a:r>
            <a:endParaRPr lang="zh-CN" altLang="en-US" dirty="0">
              <a:latin typeface="Georgia" panose="02040502050405020303" pitchFamily="18" charset="0"/>
            </a:endParaRPr>
          </a:p>
        </p:txBody>
      </p:sp>
      <p:sp>
        <p:nvSpPr>
          <p:cNvPr id="7" name="Google Shape;375;p36">
            <a:extLst>
              <a:ext uri="{FF2B5EF4-FFF2-40B4-BE49-F238E27FC236}">
                <a16:creationId xmlns:a16="http://schemas.microsoft.com/office/drawing/2014/main" id="{99798C4C-9A36-424E-801D-28ED0A22F346}"/>
              </a:ext>
            </a:extLst>
          </p:cNvPr>
          <p:cNvSpPr txBox="1">
            <a:spLocks/>
          </p:cNvSpPr>
          <p:nvPr/>
        </p:nvSpPr>
        <p:spPr>
          <a:xfrm>
            <a:off x="205651" y="2607139"/>
            <a:ext cx="3905208" cy="484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algn="l"/>
            <a:r>
              <a:rPr lang="en-US" sz="2400" dirty="0"/>
              <a:t>Perplexity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E9244659-FB04-424E-94CA-6DAEDB703F56}"/>
                  </a:ext>
                </a:extLst>
              </p:cNvPr>
              <p:cNvSpPr txBox="1"/>
              <p:nvPr/>
            </p:nvSpPr>
            <p:spPr>
              <a:xfrm>
                <a:off x="1034961" y="3227989"/>
                <a:ext cx="6073665" cy="7209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𝑃𝑃𝐿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b="0" i="0" smtClean="0">
                          <a:latin typeface="Cambria Math" panose="02040503050406030204" pitchFamily="18" charset="0"/>
                        </a:rPr>
                        <m:t>exp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⁡{−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func>
                            <m:func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zh-CN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zh-CN" altLang="en-US" b="0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&lt;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nary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E9244659-FB04-424E-94CA-6DAEDB703F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4961" y="3227989"/>
                <a:ext cx="6073665" cy="72090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299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 txBox="1">
            <a:spLocks noGrp="1"/>
          </p:cNvSpPr>
          <p:nvPr>
            <p:ph type="title" idx="2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44" name="Google Shape;344;p33"/>
          <p:cNvSpPr txBox="1">
            <a:spLocks noGrp="1"/>
          </p:cNvSpPr>
          <p:nvPr>
            <p:ph type="title"/>
          </p:nvPr>
        </p:nvSpPr>
        <p:spPr>
          <a:xfrm>
            <a:off x="1751250" y="2872486"/>
            <a:ext cx="5641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346" name="Google Shape;346;p33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47" name="Google Shape;347;p33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39577710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3905208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A flash of Inspiration</a:t>
            </a:r>
            <a:endParaRPr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0F7DB1-B25E-423E-BB65-35D565B97C1D}"/>
              </a:ext>
            </a:extLst>
          </p:cNvPr>
          <p:cNvSpPr txBox="1"/>
          <p:nvPr/>
        </p:nvSpPr>
        <p:spPr>
          <a:xfrm>
            <a:off x="205651" y="1174551"/>
            <a:ext cx="7732287" cy="1911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Georgia" panose="02040502050405020303" pitchFamily="18" charset="0"/>
              </a:rPr>
              <a:t>Curriculum Learning has been demonstrated effective in traditional model training.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Georgia" panose="02040502050405020303" pitchFamily="18" charset="0"/>
              </a:rPr>
              <a:t>APO framework is similar to traditional model training workflow.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Georgia" panose="02040502050405020303" pitchFamily="18" charset="0"/>
              </a:rPr>
              <a:t>LLM has awesome general ability.</a:t>
            </a:r>
            <a:endParaRPr lang="zh-CN" alt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555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3905208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Workflow</a:t>
            </a:r>
            <a:endParaRPr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E352DC-1DD7-4B8D-8579-60E47154AE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582" y="868703"/>
            <a:ext cx="3862553" cy="34060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388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3905208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APO Framework</a:t>
            </a:r>
            <a:endParaRPr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57F13BA-BEBA-4D51-9CA2-B61DF7042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138" y="1152815"/>
            <a:ext cx="5383924" cy="23757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225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3905208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Add Curriculum Learning</a:t>
            </a:r>
            <a:endParaRPr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C6FEF7-F543-417B-B39E-5630FB56ED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674" y="1313524"/>
            <a:ext cx="7178969" cy="20248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6593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2"/>
          <p:cNvSpPr txBox="1">
            <a:spLocks noGrp="1"/>
          </p:cNvSpPr>
          <p:nvPr>
            <p:ph type="title"/>
          </p:nvPr>
        </p:nvSpPr>
        <p:spPr>
          <a:xfrm>
            <a:off x="1380631" y="1148650"/>
            <a:ext cx="2803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21" name="Google Shape;321;p32"/>
          <p:cNvSpPr txBox="1">
            <a:spLocks noGrp="1"/>
          </p:cNvSpPr>
          <p:nvPr>
            <p:ph type="title" idx="2"/>
          </p:nvPr>
        </p:nvSpPr>
        <p:spPr>
          <a:xfrm>
            <a:off x="4962573" y="2352463"/>
            <a:ext cx="535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22" name="Google Shape;322;p32"/>
          <p:cNvSpPr txBox="1">
            <a:spLocks noGrp="1"/>
          </p:cNvSpPr>
          <p:nvPr>
            <p:ph type="subTitle" idx="1"/>
          </p:nvPr>
        </p:nvSpPr>
        <p:spPr>
          <a:xfrm>
            <a:off x="843709" y="1600081"/>
            <a:ext cx="2921467" cy="794717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Georgia" panose="02040502050405020303" pitchFamily="18" charset="0"/>
              </a:rPr>
              <a:t>Introduction to prompt engineering and automatic prompt optimization</a:t>
            </a:r>
            <a:endParaRPr dirty="0">
              <a:latin typeface="Georgia" panose="02040502050405020303" pitchFamily="18" charset="0"/>
            </a:endParaRPr>
          </a:p>
        </p:txBody>
      </p:sp>
      <p:sp>
        <p:nvSpPr>
          <p:cNvPr id="323" name="Google Shape;323;p32"/>
          <p:cNvSpPr txBox="1">
            <a:spLocks noGrp="1"/>
          </p:cNvSpPr>
          <p:nvPr>
            <p:ph type="title" idx="3"/>
          </p:nvPr>
        </p:nvSpPr>
        <p:spPr>
          <a:xfrm>
            <a:off x="1378248" y="2352463"/>
            <a:ext cx="2803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</a:t>
            </a:r>
            <a:r>
              <a:rPr lang="en-US" altLang="zh-CN" dirty="0"/>
              <a:t>ackground</a:t>
            </a:r>
            <a:endParaRPr dirty="0"/>
          </a:p>
        </p:txBody>
      </p:sp>
      <p:sp>
        <p:nvSpPr>
          <p:cNvPr id="324" name="Google Shape;324;p32"/>
          <p:cNvSpPr txBox="1">
            <a:spLocks noGrp="1"/>
          </p:cNvSpPr>
          <p:nvPr>
            <p:ph type="title" idx="4"/>
          </p:nvPr>
        </p:nvSpPr>
        <p:spPr>
          <a:xfrm>
            <a:off x="840948" y="2352463"/>
            <a:ext cx="537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5" name="Google Shape;325;p32"/>
          <p:cNvSpPr txBox="1">
            <a:spLocks noGrp="1"/>
          </p:cNvSpPr>
          <p:nvPr>
            <p:ph type="subTitle" idx="5"/>
          </p:nvPr>
        </p:nvSpPr>
        <p:spPr>
          <a:xfrm>
            <a:off x="840947" y="2803943"/>
            <a:ext cx="2921467" cy="828602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Georgia" panose="02040502050405020303" pitchFamily="18" charset="0"/>
              </a:rPr>
              <a:t>Related work about automatic prompt optimization, curriculum learning and perplexity</a:t>
            </a:r>
            <a:endParaRPr dirty="0">
              <a:latin typeface="Georgia" panose="02040502050405020303" pitchFamily="18" charset="0"/>
            </a:endParaRPr>
          </a:p>
        </p:txBody>
      </p:sp>
      <p:sp>
        <p:nvSpPr>
          <p:cNvPr id="326" name="Google Shape;326;p32"/>
          <p:cNvSpPr txBox="1">
            <a:spLocks noGrp="1"/>
          </p:cNvSpPr>
          <p:nvPr>
            <p:ph type="title" idx="6"/>
          </p:nvPr>
        </p:nvSpPr>
        <p:spPr>
          <a:xfrm>
            <a:off x="1380631" y="3556275"/>
            <a:ext cx="2803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br>
              <a:rPr lang="en-US" altLang="zh-CN" dirty="0"/>
            </a:br>
            <a:r>
              <a:rPr lang="en-US" altLang="zh-CN" dirty="0"/>
              <a:t>Methodology</a:t>
            </a:r>
            <a:endParaRPr dirty="0"/>
          </a:p>
        </p:txBody>
      </p:sp>
      <p:sp>
        <p:nvSpPr>
          <p:cNvPr id="327" name="Google Shape;327;p32"/>
          <p:cNvSpPr txBox="1">
            <a:spLocks noGrp="1"/>
          </p:cNvSpPr>
          <p:nvPr>
            <p:ph type="title" idx="7"/>
          </p:nvPr>
        </p:nvSpPr>
        <p:spPr>
          <a:xfrm>
            <a:off x="843091" y="3556275"/>
            <a:ext cx="537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8" name="Google Shape;328;p32"/>
          <p:cNvSpPr txBox="1">
            <a:spLocks noGrp="1"/>
          </p:cNvSpPr>
          <p:nvPr>
            <p:ph type="subTitle" idx="8"/>
          </p:nvPr>
        </p:nvSpPr>
        <p:spPr>
          <a:xfrm>
            <a:off x="840946" y="4007803"/>
            <a:ext cx="2921467" cy="929189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Georgia" panose="02040502050405020303" pitchFamily="18" charset="0"/>
              </a:rPr>
              <a:t>How to incorporate curriculum learning into automatic prompt optimization</a:t>
            </a:r>
            <a:endParaRPr dirty="0">
              <a:latin typeface="Georgia" panose="02040502050405020303" pitchFamily="18" charset="0"/>
            </a:endParaRPr>
          </a:p>
        </p:txBody>
      </p:sp>
      <p:sp>
        <p:nvSpPr>
          <p:cNvPr id="329" name="Google Shape;329;p32"/>
          <p:cNvSpPr txBox="1">
            <a:spLocks noGrp="1"/>
          </p:cNvSpPr>
          <p:nvPr>
            <p:ph type="title" idx="9"/>
          </p:nvPr>
        </p:nvSpPr>
        <p:spPr>
          <a:xfrm>
            <a:off x="5502253" y="1148650"/>
            <a:ext cx="28008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Experiments</a:t>
            </a:r>
            <a:endParaRPr dirty="0"/>
          </a:p>
        </p:txBody>
      </p:sp>
      <p:sp>
        <p:nvSpPr>
          <p:cNvPr id="330" name="Google Shape;330;p32"/>
          <p:cNvSpPr txBox="1">
            <a:spLocks noGrp="1"/>
          </p:cNvSpPr>
          <p:nvPr>
            <p:ph type="title" idx="13"/>
          </p:nvPr>
        </p:nvSpPr>
        <p:spPr>
          <a:xfrm>
            <a:off x="4964707" y="1148650"/>
            <a:ext cx="535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31" name="Google Shape;331;p32"/>
          <p:cNvSpPr txBox="1">
            <a:spLocks noGrp="1"/>
          </p:cNvSpPr>
          <p:nvPr>
            <p:ph type="subTitle" idx="14"/>
          </p:nvPr>
        </p:nvSpPr>
        <p:spPr>
          <a:xfrm>
            <a:off x="4965334" y="1600083"/>
            <a:ext cx="2805600" cy="52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Georgia" panose="02040502050405020303" pitchFamily="18" charset="0"/>
              </a:rPr>
              <a:t>Experiments on some common NLP datasets(SST-2, Liar)</a:t>
            </a:r>
            <a:endParaRPr dirty="0">
              <a:latin typeface="Georgia" panose="02040502050405020303" pitchFamily="18" charset="0"/>
            </a:endParaRPr>
          </a:p>
        </p:txBody>
      </p:sp>
      <p:sp>
        <p:nvSpPr>
          <p:cNvPr id="332" name="Google Shape;332;p32"/>
          <p:cNvSpPr txBox="1">
            <a:spLocks noGrp="1"/>
          </p:cNvSpPr>
          <p:nvPr>
            <p:ph type="title" idx="15"/>
          </p:nvPr>
        </p:nvSpPr>
        <p:spPr>
          <a:xfrm>
            <a:off x="5499872" y="2352463"/>
            <a:ext cx="28008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</a:t>
            </a:r>
            <a:endParaRPr dirty="0"/>
          </a:p>
        </p:txBody>
      </p:sp>
      <p:sp>
        <p:nvSpPr>
          <p:cNvPr id="333" name="Google Shape;333;p32"/>
          <p:cNvSpPr txBox="1">
            <a:spLocks noGrp="1"/>
          </p:cNvSpPr>
          <p:nvPr>
            <p:ph type="title" idx="16"/>
          </p:nvPr>
        </p:nvSpPr>
        <p:spPr>
          <a:xfrm>
            <a:off x="843091" y="1148650"/>
            <a:ext cx="537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5" name="Google Shape;335;p32"/>
          <p:cNvSpPr txBox="1">
            <a:spLocks noGrp="1"/>
          </p:cNvSpPr>
          <p:nvPr>
            <p:ph type="title" idx="18"/>
          </p:nvPr>
        </p:nvSpPr>
        <p:spPr>
          <a:xfrm>
            <a:off x="5502253" y="3556275"/>
            <a:ext cx="28008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336" name="Google Shape;336;p32"/>
          <p:cNvSpPr txBox="1">
            <a:spLocks noGrp="1"/>
          </p:cNvSpPr>
          <p:nvPr>
            <p:ph type="title" idx="19"/>
          </p:nvPr>
        </p:nvSpPr>
        <p:spPr>
          <a:xfrm>
            <a:off x="4964707" y="3556275"/>
            <a:ext cx="535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38" name="Google Shape;338;p32"/>
          <p:cNvSpPr txBox="1">
            <a:spLocks noGrp="1"/>
          </p:cNvSpPr>
          <p:nvPr>
            <p:ph type="title" idx="21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3905208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Add Perplexity Metric</a:t>
            </a:r>
            <a:endParaRPr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34514DD-B208-4F6A-A8BD-C5BAAF0825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186" y="1261243"/>
            <a:ext cx="7159602" cy="22189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7333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 txBox="1">
            <a:spLocks noGrp="1"/>
          </p:cNvSpPr>
          <p:nvPr>
            <p:ph type="title" idx="2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44" name="Google Shape;344;p33"/>
          <p:cNvSpPr txBox="1">
            <a:spLocks noGrp="1"/>
          </p:cNvSpPr>
          <p:nvPr>
            <p:ph type="title"/>
          </p:nvPr>
        </p:nvSpPr>
        <p:spPr>
          <a:xfrm>
            <a:off x="1751250" y="2872486"/>
            <a:ext cx="5641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Experiments</a:t>
            </a:r>
            <a:endParaRPr dirty="0"/>
          </a:p>
        </p:txBody>
      </p:sp>
      <p:sp>
        <p:nvSpPr>
          <p:cNvPr id="346" name="Google Shape;346;p33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47" name="Google Shape;347;p33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14160830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3905208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Datasets</a:t>
            </a:r>
            <a:endParaRPr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0AFFF05-C91B-4AE8-BE41-EDB0B22770E9}"/>
              </a:ext>
            </a:extLst>
          </p:cNvPr>
          <p:cNvSpPr txBox="1"/>
          <p:nvPr/>
        </p:nvSpPr>
        <p:spPr>
          <a:xfrm>
            <a:off x="244715" y="725234"/>
            <a:ext cx="7732287" cy="2557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Liar dataset: fake news detection</a:t>
            </a:r>
          </a:p>
          <a:p>
            <a:pPr>
              <a:lnSpc>
                <a:spcPct val="300000"/>
              </a:lnSpc>
            </a:pPr>
            <a:endParaRPr lang="en-US" altLang="zh-CN" dirty="0">
              <a:latin typeface="Georgia" panose="02040502050405020303" pitchFamily="18" charset="0"/>
            </a:endParaRPr>
          </a:p>
          <a:p>
            <a:pPr>
              <a:lnSpc>
                <a:spcPct val="300000"/>
              </a:lnSpc>
            </a:pPr>
            <a:endParaRPr lang="en-US" altLang="zh-CN" dirty="0">
              <a:latin typeface="Georgia" panose="02040502050405020303" pitchFamily="18" charset="0"/>
            </a:endParaRP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SST-2 dataset: sentiment analysis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C1F555D-0D45-47AE-82E3-96AB28B12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6918" y="507452"/>
            <a:ext cx="3941379" cy="14613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50B3655-0D83-413E-8027-ADE71F2A5D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6918" y="2485023"/>
            <a:ext cx="3947285" cy="15312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1577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3905208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Models(Open-source)</a:t>
            </a:r>
            <a:endParaRPr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0AFFF05-C91B-4AE8-BE41-EDB0B22770E9}"/>
              </a:ext>
            </a:extLst>
          </p:cNvPr>
          <p:cNvSpPr txBox="1"/>
          <p:nvPr/>
        </p:nvSpPr>
        <p:spPr>
          <a:xfrm>
            <a:off x="205651" y="831651"/>
            <a:ext cx="7732287" cy="2557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2" indent="-285750">
              <a:lnSpc>
                <a:spcPct val="30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Llama-3-70B-chat-hf: Meta released</a:t>
            </a:r>
          </a:p>
          <a:p>
            <a:pPr marL="285750" lvl="2" indent="-285750">
              <a:lnSpc>
                <a:spcPct val="30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Mixtral-8x22B-Instruct-v0.1: Mistral AI released</a:t>
            </a:r>
          </a:p>
          <a:p>
            <a:pPr marL="285750" lvl="2" indent="-285750">
              <a:lnSpc>
                <a:spcPct val="30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Qwen1.5-110B-Chat: Alibaba Cloud released</a:t>
            </a:r>
          </a:p>
          <a:p>
            <a:pPr lvl="2">
              <a:lnSpc>
                <a:spcPct val="300000"/>
              </a:lnSpc>
            </a:pPr>
            <a:r>
              <a:rPr lang="en-US" altLang="zh-CN" dirty="0">
                <a:latin typeface="Georgia" panose="02040502050405020303" pitchFamily="18" charset="0"/>
              </a:rPr>
              <a:t>All models are accessed via API calls: </a:t>
            </a:r>
            <a:r>
              <a:rPr lang="en-US" altLang="zh-CN" dirty="0">
                <a:latin typeface="Georgia" panose="02040502050405020303" pitchFamily="18" charset="0"/>
                <a:hlinkClick r:id="rId4"/>
              </a:rPr>
              <a:t>together.ai</a:t>
            </a:r>
            <a:endParaRPr lang="en-US" altLang="zh-CN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073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3905208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Results</a:t>
            </a:r>
            <a:endParaRPr sz="2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645090E-7CA0-4060-8AC7-51DA7028F1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3378" y="790539"/>
            <a:ext cx="5140429" cy="13591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582EE4F-9719-4994-9360-678FDC95E4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7162" y="2983284"/>
            <a:ext cx="5172859" cy="13208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FDB922A-DDFF-4E15-96F9-E62C2E1FD085}"/>
              </a:ext>
            </a:extLst>
          </p:cNvPr>
          <p:cNvSpPr txBox="1"/>
          <p:nvPr/>
        </p:nvSpPr>
        <p:spPr>
          <a:xfrm>
            <a:off x="205651" y="1316232"/>
            <a:ext cx="224410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Liar dataset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latin typeface="Georgia" panose="020405020504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latin typeface="Georgia" panose="020405020504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latin typeface="Georgia" panose="020405020504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latin typeface="Georgia" panose="020405020504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latin typeface="Georgia" panose="020405020504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latin typeface="Georgia" panose="020405020504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latin typeface="Georgia" panose="020405020504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latin typeface="Georgia" panose="020405020504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CN" dirty="0">
              <a:latin typeface="Georgia" panose="020405020504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SST-2 dataset</a:t>
            </a:r>
            <a:endParaRPr lang="zh-CN" alt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40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 txBox="1">
            <a:spLocks noGrp="1"/>
          </p:cNvSpPr>
          <p:nvPr>
            <p:ph type="title" idx="2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44" name="Google Shape;344;p33"/>
          <p:cNvSpPr txBox="1">
            <a:spLocks noGrp="1"/>
          </p:cNvSpPr>
          <p:nvPr>
            <p:ph type="title"/>
          </p:nvPr>
        </p:nvSpPr>
        <p:spPr>
          <a:xfrm>
            <a:off x="1751250" y="2872486"/>
            <a:ext cx="5641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</a:t>
            </a:r>
            <a:endParaRPr dirty="0"/>
          </a:p>
        </p:txBody>
      </p:sp>
      <p:sp>
        <p:nvSpPr>
          <p:cNvPr id="346" name="Google Shape;346;p33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47" name="Google Shape;347;p33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2114076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3905208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Analysis</a:t>
            </a:r>
            <a:endParaRPr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FDB922A-DDFF-4E15-96F9-E62C2E1FD085}"/>
              </a:ext>
            </a:extLst>
          </p:cNvPr>
          <p:cNvSpPr txBox="1"/>
          <p:nvPr/>
        </p:nvSpPr>
        <p:spPr>
          <a:xfrm>
            <a:off x="205651" y="1145011"/>
            <a:ext cx="7346346" cy="1318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the method works when the task is difficult for LLM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LLM is not so sensitive to prompt when the task is easier for LLM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Prompts with lowest perplexity do not always make sense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13A3A6-0EDA-4B2F-824F-DC77934244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857" y="2951619"/>
            <a:ext cx="6164003" cy="13274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694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 txBox="1">
            <a:spLocks noGrp="1"/>
          </p:cNvSpPr>
          <p:nvPr>
            <p:ph type="title" idx="2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344" name="Google Shape;344;p33"/>
          <p:cNvSpPr txBox="1">
            <a:spLocks noGrp="1"/>
          </p:cNvSpPr>
          <p:nvPr>
            <p:ph type="title"/>
          </p:nvPr>
        </p:nvSpPr>
        <p:spPr>
          <a:xfrm>
            <a:off x="1751250" y="2872486"/>
            <a:ext cx="5641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346" name="Google Shape;346;p33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47" name="Google Shape;347;p33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2674132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7C73D59F-389B-4C92-B026-CAE9BF0A5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907" y="76090"/>
            <a:ext cx="7704000" cy="622800"/>
          </a:xfrm>
        </p:spPr>
        <p:txBody>
          <a:bodyPr/>
          <a:lstStyle/>
          <a:p>
            <a:pPr algn="l"/>
            <a:r>
              <a:rPr lang="en-US" altLang="zh-CN" sz="2400" dirty="0"/>
              <a:t>Conclusions</a:t>
            </a:r>
            <a:endParaRPr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8E646AC-0FB6-4B48-845B-ADA14C752767}"/>
              </a:ext>
            </a:extLst>
          </p:cNvPr>
          <p:cNvSpPr txBox="1"/>
          <p:nvPr/>
        </p:nvSpPr>
        <p:spPr>
          <a:xfrm>
            <a:off x="342445" y="1016405"/>
            <a:ext cx="7974588" cy="3042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Georgia" panose="02040502050405020303" pitchFamily="18" charset="0"/>
              </a:rPr>
              <a:t>Through this project, I reviewed numerous papers related to automatic prompt optimization, In-Context Learning and other papers related to LLM.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Georgia" panose="02040502050405020303" pitchFamily="18" charset="0"/>
              </a:rPr>
              <a:t>Figuring out the similarity between APO and traditional model training, I incorporated Curriculum Learning into APO.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Georgia" panose="02040502050405020303" pitchFamily="18" charset="0"/>
              </a:rPr>
              <a:t>During experiments, I noticed that using original metric(F1 score) often resulted in many prompts with identical metrics. Thus I adopted perplexity as an auxiliary metric.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Georgia" panose="02040502050405020303" pitchFamily="18" charset="0"/>
              </a:rPr>
              <a:t>The method works when the task is difficult for LLM.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4567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3905208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Limitations</a:t>
            </a:r>
            <a:endParaRPr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0AFFF05-C91B-4AE8-BE41-EDB0B22770E9}"/>
              </a:ext>
            </a:extLst>
          </p:cNvPr>
          <p:cNvSpPr txBox="1"/>
          <p:nvPr/>
        </p:nvSpPr>
        <p:spPr>
          <a:xfrm>
            <a:off x="205651" y="1115807"/>
            <a:ext cx="7732287" cy="2180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2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Due to network instability, we just ran a few rounds.</a:t>
            </a:r>
          </a:p>
          <a:p>
            <a:pPr marL="285750" lvl="2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Instead of using GPT-4, we chose to utilize the best available open-source models.</a:t>
            </a:r>
          </a:p>
          <a:p>
            <a:pPr marL="285750" lvl="2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The</a:t>
            </a:r>
            <a:r>
              <a:rPr lang="zh-CN" altLang="en-US" dirty="0">
                <a:latin typeface="Georgia" panose="02040502050405020303" pitchFamily="18" charset="0"/>
              </a:rPr>
              <a:t> </a:t>
            </a:r>
            <a:r>
              <a:rPr lang="en-US" altLang="zh-CN" dirty="0">
                <a:latin typeface="Georgia" panose="02040502050405020303" pitchFamily="18" charset="0"/>
              </a:rPr>
              <a:t>experiments have inherent randomness, and the number of repetitions was insufficient.</a:t>
            </a:r>
          </a:p>
          <a:p>
            <a:pPr marL="285750" lvl="2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zh-CN" b="0" i="0" dirty="0">
                <a:solidFill>
                  <a:srgbClr val="0D0D0D"/>
                </a:solidFill>
                <a:effectLst/>
                <a:latin typeface="Georgia" panose="02040502050405020303" pitchFamily="18" charset="0"/>
              </a:rPr>
              <a:t>Hyperparameters were not meticulously tuned; instead, a single set of hyperparameters was selected for all experiments.</a:t>
            </a:r>
            <a:endParaRPr lang="en-US" altLang="zh-CN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016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 txBox="1">
            <a:spLocks noGrp="1"/>
          </p:cNvSpPr>
          <p:nvPr>
            <p:ph type="title" idx="2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44" name="Google Shape;344;p33"/>
          <p:cNvSpPr txBox="1">
            <a:spLocks noGrp="1"/>
          </p:cNvSpPr>
          <p:nvPr>
            <p:ph type="title"/>
          </p:nvPr>
        </p:nvSpPr>
        <p:spPr>
          <a:xfrm>
            <a:off x="1751250" y="2872486"/>
            <a:ext cx="5641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46" name="Google Shape;346;p33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47" name="Google Shape;347;p33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58"/>
          <p:cNvSpPr txBox="1">
            <a:spLocks noGrp="1"/>
          </p:cNvSpPr>
          <p:nvPr>
            <p:ph type="title"/>
          </p:nvPr>
        </p:nvSpPr>
        <p:spPr>
          <a:xfrm>
            <a:off x="720000" y="527824"/>
            <a:ext cx="7704000" cy="16698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Thanks</a:t>
            </a:r>
            <a:r>
              <a:rPr lang="en" dirty="0"/>
              <a:t>!</a:t>
            </a:r>
            <a:endParaRPr dirty="0"/>
          </a:p>
        </p:txBody>
      </p:sp>
      <p:sp>
        <p:nvSpPr>
          <p:cNvPr id="753" name="Google Shape;753;p58"/>
          <p:cNvSpPr txBox="1">
            <a:spLocks noGrp="1"/>
          </p:cNvSpPr>
          <p:nvPr>
            <p:ph type="subTitle" idx="4294967295"/>
          </p:nvPr>
        </p:nvSpPr>
        <p:spPr>
          <a:xfrm>
            <a:off x="2120793" y="2134793"/>
            <a:ext cx="4902414" cy="19992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400" dirty="0">
                <a:latin typeface="Georgia" panose="02040502050405020303" pitchFamily="18" charset="0"/>
              </a:rPr>
              <a:t>A</a:t>
            </a:r>
            <a:r>
              <a:rPr lang="en-US" sz="2400" dirty="0">
                <a:latin typeface="Georgia" panose="02040502050405020303" pitchFamily="18" charset="0"/>
              </a:rPr>
              <a:t>ny</a:t>
            </a:r>
            <a:r>
              <a:rPr lang="zh-CN" altLang="en-US" sz="2400" dirty="0">
                <a:latin typeface="Georgia" panose="02040502050405020303" pitchFamily="18" charset="0"/>
              </a:rPr>
              <a:t> </a:t>
            </a:r>
            <a:r>
              <a:rPr lang="en" altLang="zh-CN" sz="2400" dirty="0">
                <a:latin typeface="Georgia" panose="02040502050405020303" pitchFamily="18" charset="0"/>
              </a:rPr>
              <a:t>Q</a:t>
            </a:r>
            <a:r>
              <a:rPr lang="en" sz="2400" dirty="0">
                <a:latin typeface="Georgia" panose="02040502050405020303" pitchFamily="18" charset="0"/>
              </a:rPr>
              <a:t>uestions?</a:t>
            </a:r>
            <a:endParaRPr sz="2400" dirty="0">
              <a:latin typeface="Georgia" panose="02040502050405020303" pitchFamily="18" charset="0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400" dirty="0">
                <a:latin typeface="Georgia" panose="02040502050405020303" pitchFamily="18" charset="0"/>
              </a:rPr>
              <a:t>terencewang0809@gmail.com </a:t>
            </a:r>
            <a:endParaRPr sz="2400" dirty="0">
              <a:latin typeface="Georgia" panose="02040502050405020303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400" dirty="0">
                <a:latin typeface="Georgia" panose="02040502050405020303" pitchFamily="18" charset="0"/>
              </a:rPr>
              <a:t>+86 13075579958 </a:t>
            </a:r>
            <a:endParaRPr sz="2400" dirty="0">
              <a:latin typeface="Georgia" panose="02040502050405020303" pitchFamily="18" charset="0"/>
            </a:endParaRPr>
          </a:p>
        </p:txBody>
      </p:sp>
      <p:sp>
        <p:nvSpPr>
          <p:cNvPr id="755" name="Google Shape;755;p58"/>
          <p:cNvSpPr txBox="1"/>
          <p:nvPr/>
        </p:nvSpPr>
        <p:spPr>
          <a:xfrm>
            <a:off x="0" y="-7950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757" name="Google Shape;757;p58"/>
          <p:cNvSpPr txBox="1"/>
          <p:nvPr/>
        </p:nvSpPr>
        <p:spPr>
          <a:xfrm>
            <a:off x="8521600" y="4618675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4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57" name="Google Shape;357;p34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" name="Google Shape;344;p33">
            <a:extLst>
              <a:ext uri="{FF2B5EF4-FFF2-40B4-BE49-F238E27FC236}">
                <a16:creationId xmlns:a16="http://schemas.microsoft.com/office/drawing/2014/main" id="{688C6853-2A9F-495A-92C9-B275B81B6E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800" y="2554527"/>
            <a:ext cx="5641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Prompt Tuning vs. Prompt Engineering</a:t>
            </a:r>
            <a:endParaRPr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EB87E92-EF74-4FEF-9324-D210DD5CBD5E}"/>
              </a:ext>
            </a:extLst>
          </p:cNvPr>
          <p:cNvSpPr txBox="1"/>
          <p:nvPr/>
        </p:nvSpPr>
        <p:spPr>
          <a:xfrm>
            <a:off x="712800" y="3330070"/>
            <a:ext cx="6556296" cy="591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Prompt Tuning: Optimize soft prompts(Usually used in open-source models)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Prompt Engineering: Optimize hard prompts</a:t>
            </a:r>
            <a:endParaRPr lang="zh-CN" altLang="en-US" dirty="0">
              <a:latin typeface="Georgia" panose="02040502050405020303" pitchFamily="18" charset="0"/>
            </a:endParaRPr>
          </a:p>
        </p:txBody>
      </p:sp>
      <p:sp>
        <p:nvSpPr>
          <p:cNvPr id="13" name="Google Shape;344;p33">
            <a:extLst>
              <a:ext uri="{FF2B5EF4-FFF2-40B4-BE49-F238E27FC236}">
                <a16:creationId xmlns:a16="http://schemas.microsoft.com/office/drawing/2014/main" id="{D1B35E60-AE9F-474B-ABB2-53600F4C1009}"/>
              </a:ext>
            </a:extLst>
          </p:cNvPr>
          <p:cNvSpPr txBox="1">
            <a:spLocks/>
          </p:cNvSpPr>
          <p:nvPr/>
        </p:nvSpPr>
        <p:spPr>
          <a:xfrm>
            <a:off x="712800" y="651239"/>
            <a:ext cx="5641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10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algn="l"/>
            <a:r>
              <a:rPr lang="en-US" sz="2400" dirty="0"/>
              <a:t>Soft Prompt vs. Hard Prompt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787CA8C-7DD6-4C9C-98F2-888AF1CA0F79}"/>
              </a:ext>
            </a:extLst>
          </p:cNvPr>
          <p:cNvSpPr txBox="1"/>
          <p:nvPr/>
        </p:nvSpPr>
        <p:spPr>
          <a:xfrm>
            <a:off x="712800" y="1529954"/>
            <a:ext cx="6416168" cy="591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Soft Prompt: Learnable tensors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dirty="0">
                <a:latin typeface="Georgia" panose="02040502050405020303" pitchFamily="18" charset="0"/>
              </a:rPr>
              <a:t>Hard Prompt: Natural Language texts</a:t>
            </a:r>
            <a:endParaRPr lang="zh-CN" altLang="en-US" dirty="0">
              <a:latin typeface="Georgia" panose="02040502050405020303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7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4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57" name="Google Shape;357;p34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3" name="Google Shape;344;p33">
            <a:extLst>
              <a:ext uri="{FF2B5EF4-FFF2-40B4-BE49-F238E27FC236}">
                <a16:creationId xmlns:a16="http://schemas.microsoft.com/office/drawing/2014/main" id="{D1B35E60-AE9F-474B-ABB2-53600F4C1009}"/>
              </a:ext>
            </a:extLst>
          </p:cNvPr>
          <p:cNvSpPr txBox="1">
            <a:spLocks/>
          </p:cNvSpPr>
          <p:nvPr/>
        </p:nvSpPr>
        <p:spPr>
          <a:xfrm>
            <a:off x="694792" y="652569"/>
            <a:ext cx="5641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10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algn="l"/>
            <a:r>
              <a:rPr lang="en-US" sz="2400" dirty="0"/>
              <a:t>A</a:t>
            </a:r>
            <a:r>
              <a:rPr lang="en-US" altLang="zh-CN" sz="2400" dirty="0"/>
              <a:t>utomatic Prompt Optimization</a:t>
            </a:r>
            <a:endParaRPr 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8FDA5AC-7FBE-4087-AF6B-F4D1556AFEBA}"/>
              </a:ext>
            </a:extLst>
          </p:cNvPr>
          <p:cNvSpPr txBox="1"/>
          <p:nvPr/>
        </p:nvSpPr>
        <p:spPr>
          <a:xfrm>
            <a:off x="725036" y="1563685"/>
            <a:ext cx="28085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Georgia" panose="02040502050405020303" pitchFamily="18" charset="0"/>
              </a:rPr>
              <a:t>Traditional Prompt Engineering</a:t>
            </a:r>
            <a:endParaRPr lang="zh-CN" altLang="en-US" dirty="0">
              <a:latin typeface="Georgia" panose="02040502050405020303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5D3BEE7-D31F-4675-A315-F9C9B7894328}"/>
              </a:ext>
            </a:extLst>
          </p:cNvPr>
          <p:cNvSpPr txBox="1"/>
          <p:nvPr/>
        </p:nvSpPr>
        <p:spPr>
          <a:xfrm>
            <a:off x="4160904" y="1579259"/>
            <a:ext cx="1367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Georgia" panose="02040502050405020303" pitchFamily="18" charset="0"/>
              </a:rPr>
              <a:t>Hand-Crafted</a:t>
            </a:r>
            <a:endParaRPr lang="zh-CN" altLang="en-US" dirty="0">
              <a:latin typeface="Georgia" panose="02040502050405020303" pitchFamily="18" charset="0"/>
            </a:endParaRPr>
          </a:p>
        </p:txBody>
      </p:sp>
      <p:sp>
        <p:nvSpPr>
          <p:cNvPr id="6" name="箭头: 燕尾形 5">
            <a:extLst>
              <a:ext uri="{FF2B5EF4-FFF2-40B4-BE49-F238E27FC236}">
                <a16:creationId xmlns:a16="http://schemas.microsoft.com/office/drawing/2014/main" id="{AF9BADD5-229B-4F4D-92A1-91FB9B2EF813}"/>
              </a:ext>
            </a:extLst>
          </p:cNvPr>
          <p:cNvSpPr/>
          <p:nvPr/>
        </p:nvSpPr>
        <p:spPr>
          <a:xfrm>
            <a:off x="3468789" y="1656202"/>
            <a:ext cx="627354" cy="153889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箭头: 燕尾形 14">
            <a:extLst>
              <a:ext uri="{FF2B5EF4-FFF2-40B4-BE49-F238E27FC236}">
                <a16:creationId xmlns:a16="http://schemas.microsoft.com/office/drawing/2014/main" id="{C578FED2-C03A-4D49-93E6-9ED12C400701}"/>
              </a:ext>
            </a:extLst>
          </p:cNvPr>
          <p:cNvSpPr/>
          <p:nvPr/>
        </p:nvSpPr>
        <p:spPr>
          <a:xfrm>
            <a:off x="5460105" y="1656202"/>
            <a:ext cx="627354" cy="153889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62418A-DC30-4D22-BD52-8CCE47379BF6}"/>
              </a:ext>
            </a:extLst>
          </p:cNvPr>
          <p:cNvSpPr txBox="1"/>
          <p:nvPr/>
        </p:nvSpPr>
        <p:spPr>
          <a:xfrm>
            <a:off x="6210661" y="1455963"/>
            <a:ext cx="1975223" cy="535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Georgia" panose="02040502050405020303" pitchFamily="18" charset="0"/>
              </a:rPr>
              <a:t>Trials and errors, substantial manpower</a:t>
            </a:r>
            <a:endParaRPr lang="zh-CN" altLang="en-US" dirty="0">
              <a:latin typeface="Georgia" panose="02040502050405020303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02A1893-E959-4ADE-8BF2-EC8E5B7309EA}"/>
              </a:ext>
            </a:extLst>
          </p:cNvPr>
          <p:cNvSpPr txBox="1"/>
          <p:nvPr/>
        </p:nvSpPr>
        <p:spPr>
          <a:xfrm>
            <a:off x="3430718" y="2423827"/>
            <a:ext cx="1844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Georgia" panose="02040502050405020303" pitchFamily="18" charset="0"/>
              </a:rPr>
              <a:t>Great general ability</a:t>
            </a:r>
            <a:endParaRPr lang="zh-CN" altLang="en-US" dirty="0">
              <a:latin typeface="Georgia" panose="02040502050405020303" pitchFamily="18" charset="0"/>
            </a:endParaRPr>
          </a:p>
        </p:txBody>
      </p:sp>
      <p:sp>
        <p:nvSpPr>
          <p:cNvPr id="18" name="箭头: 燕尾形 17">
            <a:extLst>
              <a:ext uri="{FF2B5EF4-FFF2-40B4-BE49-F238E27FC236}">
                <a16:creationId xmlns:a16="http://schemas.microsoft.com/office/drawing/2014/main" id="{83028512-3D02-423A-8CAD-DDC42DD4B9D0}"/>
              </a:ext>
            </a:extLst>
          </p:cNvPr>
          <p:cNvSpPr/>
          <p:nvPr/>
        </p:nvSpPr>
        <p:spPr>
          <a:xfrm>
            <a:off x="2754149" y="2500772"/>
            <a:ext cx="627354" cy="153889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箭头: 燕尾形 18">
            <a:extLst>
              <a:ext uri="{FF2B5EF4-FFF2-40B4-BE49-F238E27FC236}">
                <a16:creationId xmlns:a16="http://schemas.microsoft.com/office/drawing/2014/main" id="{9C01F3D3-5D8E-4886-A90F-94E5BD3D0DFA}"/>
              </a:ext>
            </a:extLst>
          </p:cNvPr>
          <p:cNvSpPr/>
          <p:nvPr/>
        </p:nvSpPr>
        <p:spPr>
          <a:xfrm>
            <a:off x="5248203" y="2500772"/>
            <a:ext cx="627354" cy="153889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1CB51D9-B015-49B8-9E22-5B6A9B382D74}"/>
              </a:ext>
            </a:extLst>
          </p:cNvPr>
          <p:cNvSpPr txBox="1"/>
          <p:nvPr/>
        </p:nvSpPr>
        <p:spPr>
          <a:xfrm>
            <a:off x="725036" y="2414113"/>
            <a:ext cx="1997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Georgia" panose="02040502050405020303" pitchFamily="18" charset="0"/>
              </a:rPr>
              <a:t>Large Language Model</a:t>
            </a:r>
            <a:endParaRPr lang="zh-CN" altLang="en-US" dirty="0">
              <a:latin typeface="Georgia" panose="02040502050405020303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D2C1353-2FCE-4406-8BC7-0B480051760A}"/>
              </a:ext>
            </a:extLst>
          </p:cNvPr>
          <p:cNvSpPr txBox="1"/>
          <p:nvPr/>
        </p:nvSpPr>
        <p:spPr>
          <a:xfrm>
            <a:off x="5951399" y="2309815"/>
            <a:ext cx="2194411" cy="535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Georgia" panose="02040502050405020303" pitchFamily="18" charset="0"/>
              </a:rPr>
              <a:t>Do well in self-reflection and In-Context Learning</a:t>
            </a:r>
            <a:endParaRPr lang="zh-CN" altLang="en-US" dirty="0">
              <a:latin typeface="Georgia" panose="02040502050405020303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B14BA42-7041-4305-8E70-AB9C7CF844AB}"/>
              </a:ext>
            </a:extLst>
          </p:cNvPr>
          <p:cNvSpPr txBox="1"/>
          <p:nvPr/>
        </p:nvSpPr>
        <p:spPr>
          <a:xfrm>
            <a:off x="729117" y="3283969"/>
            <a:ext cx="73151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Georgia" panose="02040502050405020303" pitchFamily="18" charset="0"/>
              </a:rPr>
              <a:t>Therefore, automatic prompt optimization has become a new trend/option, which can replace manual efforts  </a:t>
            </a:r>
            <a:endParaRPr lang="zh-CN" alt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109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  <p:bldP spid="16" grpId="0"/>
      <p:bldP spid="17" grpId="0"/>
      <p:bldP spid="20" grpId="0"/>
      <p:bldP spid="21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4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57" name="Google Shape;357;p34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3" name="Google Shape;344;p33">
            <a:extLst>
              <a:ext uri="{FF2B5EF4-FFF2-40B4-BE49-F238E27FC236}">
                <a16:creationId xmlns:a16="http://schemas.microsoft.com/office/drawing/2014/main" id="{D1B35E60-AE9F-474B-ABB2-53600F4C1009}"/>
              </a:ext>
            </a:extLst>
          </p:cNvPr>
          <p:cNvSpPr txBox="1">
            <a:spLocks/>
          </p:cNvSpPr>
          <p:nvPr/>
        </p:nvSpPr>
        <p:spPr>
          <a:xfrm>
            <a:off x="694792" y="652569"/>
            <a:ext cx="5641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10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algn="l"/>
            <a:r>
              <a:rPr lang="en-US" sz="2400" dirty="0"/>
              <a:t>A</a:t>
            </a:r>
            <a:r>
              <a:rPr lang="en-US" altLang="zh-CN" sz="2400" dirty="0"/>
              <a:t>utomatic Prompt Optimization</a:t>
            </a:r>
            <a:endParaRPr lang="en-US" sz="2400" dirty="0"/>
          </a:p>
        </p:txBody>
      </p:sp>
      <p:sp>
        <p:nvSpPr>
          <p:cNvPr id="2" name="左大括号 1">
            <a:extLst>
              <a:ext uri="{FF2B5EF4-FFF2-40B4-BE49-F238E27FC236}">
                <a16:creationId xmlns:a16="http://schemas.microsoft.com/office/drawing/2014/main" id="{7929BAC6-B718-4631-94A5-3CFBAD277A42}"/>
              </a:ext>
            </a:extLst>
          </p:cNvPr>
          <p:cNvSpPr/>
          <p:nvPr/>
        </p:nvSpPr>
        <p:spPr>
          <a:xfrm>
            <a:off x="2339073" y="1313088"/>
            <a:ext cx="293914" cy="2947307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9879AE2-46CA-4C14-AAC7-E7CA37551DF7}"/>
              </a:ext>
            </a:extLst>
          </p:cNvPr>
          <p:cNvSpPr txBox="1"/>
          <p:nvPr/>
        </p:nvSpPr>
        <p:spPr>
          <a:xfrm>
            <a:off x="714380" y="2632852"/>
            <a:ext cx="1624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Georgia" panose="02040502050405020303" pitchFamily="18" charset="0"/>
              </a:rPr>
              <a:t>Current Methods</a:t>
            </a:r>
            <a:endParaRPr lang="zh-CN" altLang="en-US" dirty="0">
              <a:latin typeface="Georgia" panose="02040502050405020303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A9301A-EF70-4F29-9EAA-47F5350C73E2}"/>
              </a:ext>
            </a:extLst>
          </p:cNvPr>
          <p:cNvSpPr txBox="1"/>
          <p:nvPr/>
        </p:nvSpPr>
        <p:spPr>
          <a:xfrm>
            <a:off x="2849340" y="1379764"/>
            <a:ext cx="4016829" cy="2772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>
                <a:latin typeface="Georgia" panose="02040502050405020303" pitchFamily="18" charset="0"/>
              </a:rPr>
              <a:t>APE(Automatic Prompt Engineer)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Georgia" panose="02040502050405020303" pitchFamily="18" charset="0"/>
              </a:rPr>
              <a:t>APO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Georgia" panose="02040502050405020303" pitchFamily="18" charset="0"/>
              </a:rPr>
              <a:t>OPRO(</a:t>
            </a:r>
            <a:r>
              <a:rPr lang="en-US" altLang="zh-CN" b="0" i="0" dirty="0">
                <a:effectLst/>
                <a:latin typeface="Georgia" panose="02040502050405020303" pitchFamily="18" charset="0"/>
              </a:rPr>
              <a:t>Optimization by PROmpting</a:t>
            </a:r>
            <a:r>
              <a:rPr lang="en-US" altLang="zh-CN" dirty="0">
                <a:latin typeface="Georgia" panose="02040502050405020303" pitchFamily="18" charset="0"/>
              </a:rPr>
              <a:t>)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Georgia" panose="02040502050405020303" pitchFamily="18" charset="0"/>
              </a:rPr>
              <a:t>PromptAgent</a:t>
            </a: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Georgia" panose="02040502050405020303" pitchFamily="18" charset="0"/>
              </a:rPr>
              <a:t>PE2(Prompt Engineering a Prompt Engineer)</a:t>
            </a: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10126881-589E-4EC9-8B3B-90B6C159964F}"/>
              </a:ext>
            </a:extLst>
          </p:cNvPr>
          <p:cNvSpPr/>
          <p:nvPr/>
        </p:nvSpPr>
        <p:spPr>
          <a:xfrm rot="8768182">
            <a:off x="5857375" y="1097116"/>
            <a:ext cx="722540" cy="15667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962B8ED-188C-4580-808C-DD24077B1BB4}"/>
              </a:ext>
            </a:extLst>
          </p:cNvPr>
          <p:cNvSpPr txBox="1"/>
          <p:nvPr/>
        </p:nvSpPr>
        <p:spPr>
          <a:xfrm>
            <a:off x="6579613" y="801933"/>
            <a:ext cx="1591471" cy="308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Georgia" panose="02040502050405020303" pitchFamily="18" charset="0"/>
              </a:rPr>
              <a:t>Resample-based</a:t>
            </a:r>
            <a:endParaRPr lang="zh-CN" altLang="en-US" dirty="0">
              <a:solidFill>
                <a:srgbClr val="FF0000"/>
              </a:solidFill>
              <a:latin typeface="Georgia" panose="02040502050405020303" pitchFamily="18" charset="0"/>
            </a:endParaRPr>
          </a:p>
        </p:txBody>
      </p:sp>
      <p:sp>
        <p:nvSpPr>
          <p:cNvPr id="8" name="右大括号 7">
            <a:extLst>
              <a:ext uri="{FF2B5EF4-FFF2-40B4-BE49-F238E27FC236}">
                <a16:creationId xmlns:a16="http://schemas.microsoft.com/office/drawing/2014/main" id="{B30ED868-AEBE-46CF-A8D5-0B549A4C065A}"/>
              </a:ext>
            </a:extLst>
          </p:cNvPr>
          <p:cNvSpPr/>
          <p:nvPr/>
        </p:nvSpPr>
        <p:spPr>
          <a:xfrm rot="20223054">
            <a:off x="6486530" y="1734911"/>
            <a:ext cx="293914" cy="2319243"/>
          </a:xfrm>
          <a:prstGeom prst="rightBrac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F11295E-582C-4261-9CFD-AC2902CDA786}"/>
              </a:ext>
            </a:extLst>
          </p:cNvPr>
          <p:cNvSpPr txBox="1"/>
          <p:nvPr/>
        </p:nvSpPr>
        <p:spPr>
          <a:xfrm>
            <a:off x="6801409" y="2632599"/>
            <a:ext cx="1591471" cy="308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Georgia" panose="02040502050405020303" pitchFamily="18" charset="0"/>
              </a:rPr>
              <a:t>Reflection-based</a:t>
            </a:r>
            <a:endParaRPr lang="zh-CN" altLang="en-US" dirty="0">
              <a:solidFill>
                <a:srgbClr val="FF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88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 txBox="1">
            <a:spLocks noGrp="1"/>
          </p:cNvSpPr>
          <p:nvPr>
            <p:ph type="title" idx="2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44" name="Google Shape;344;p33"/>
          <p:cNvSpPr txBox="1">
            <a:spLocks noGrp="1"/>
          </p:cNvSpPr>
          <p:nvPr>
            <p:ph type="title"/>
          </p:nvPr>
        </p:nvSpPr>
        <p:spPr>
          <a:xfrm>
            <a:off x="1751250" y="2872486"/>
            <a:ext cx="5641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346" name="Google Shape;346;p33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47" name="Google Shape;347;p33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24</a:t>
            </a:r>
            <a:endParaRPr dirty="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  <p:extLst>
      <p:ext uri="{BB962C8B-B14F-4D97-AF65-F5344CB8AC3E}">
        <p14:creationId xmlns:p14="http://schemas.microsoft.com/office/powerpoint/2010/main" val="3881035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74" name="Google Shape;374;p36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282631" y="1132270"/>
                <a:ext cx="7828587" cy="2635548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𝑎𝑟𝑔𝑚𝑎𝑥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𝑝𝑟𝑜𝑚𝑝𝑡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Ε</m:t>
                          </m:r>
                        </m:e>
                        <m:sub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, 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𝑣𝑎𝑙𝑖𝑑</m:t>
                              </m:r>
                            </m:sub>
                          </m:sSub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𝑡𝑎𝑠𝑘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;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d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altLang="zh-CN" b="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dirty="0"/>
              </a:p>
              <a:p>
                <a:pPr marL="285750" lvl="0" indent="-285750" algn="l" rtl="0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𝑝𝑟𝑜𝑚𝑝𝑡</m:t>
                        </m:r>
                      </m:sub>
                    </m:sSub>
                  </m:oMath>
                </a14:m>
                <a:r>
                  <a:rPr lang="en-US" altLang="zh-CN" b="0" dirty="0">
                    <a:latin typeface="Georgia" panose="02040502050405020303" pitchFamily="18" charset="0"/>
                  </a:rPr>
                  <a:t> means LLMs that are utilized to optimize the prompts.</a:t>
                </a:r>
              </a:p>
              <a:p>
                <a:pPr marL="285750" lvl="0" indent="-285750" algn="l" rtl="0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𝑡𝑎𝑠𝑘</m:t>
                        </m:r>
                      </m:sub>
                    </m:sSub>
                  </m:oMath>
                </a14:m>
                <a:r>
                  <a:rPr lang="en-US" altLang="zh-CN" b="0" dirty="0">
                    <a:latin typeface="Georgia" panose="02040502050405020303" pitchFamily="18" charset="0"/>
                  </a:rPr>
                  <a:t> </a:t>
                </a:r>
                <a:r>
                  <a:rPr lang="en-US" altLang="zh-CN" dirty="0">
                    <a:latin typeface="Georgia" panose="02040502050405020303" pitchFamily="18" charset="0"/>
                  </a:rPr>
                  <a:t>represents the task model.</a:t>
                </a:r>
              </a:p>
              <a:p>
                <a:pPr marL="285750" lvl="0" indent="-285750" algn="l" rtl="0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altLang="zh-CN" b="0" dirty="0">
                    <a:latin typeface="Georgia" panose="02040502050405020303" pitchFamily="18" charset="0"/>
                  </a:rPr>
                  <a:t> is the input text of valid dataset while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altLang="zh-CN" b="0" dirty="0">
                    <a:latin typeface="Georgia" panose="02040502050405020303" pitchFamily="18" charset="0"/>
                  </a:rPr>
                  <a:t> is the label of valid dataset.</a:t>
                </a:r>
              </a:p>
              <a:p>
                <a:pPr marL="285750" lvl="0" indent="-285750" algn="l" rtl="0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en-US" altLang="zh-CN" b="0" dirty="0">
                    <a:latin typeface="Georgia" panose="02040502050405020303" pitchFamily="18" charset="0"/>
                  </a:rPr>
                  <a:t> stands for the evaluation function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Georgia" panose="02040502050405020303" pitchFamily="18" charset="0"/>
                </a:endParaRPr>
              </a:p>
            </p:txBody>
          </p:sp>
        </mc:Choice>
        <mc:Fallback>
          <p:sp>
            <p:nvSpPr>
              <p:cNvPr id="374" name="Google Shape;374;p36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82631" y="1132270"/>
                <a:ext cx="7828587" cy="2635548"/>
              </a:xfrm>
              <a:prstGeom prst="rect">
                <a:avLst/>
              </a:prstGeom>
              <a:blipFill>
                <a:blip r:embed="rId4"/>
                <a:stretch>
                  <a:fillRect l="-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79"/>
            <a:ext cx="2994750" cy="5172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Prompt Engineering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205651" y="172680"/>
            <a:ext cx="982253" cy="484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APE</a:t>
            </a:r>
            <a:endParaRPr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D34BE56-049F-487F-97F2-C197F4F16E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651" y="923125"/>
            <a:ext cx="4589844" cy="32080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30F7DB1-B25E-423E-BB65-35D565B97C1D}"/>
              </a:ext>
            </a:extLst>
          </p:cNvPr>
          <p:cNvSpPr txBox="1"/>
          <p:nvPr/>
        </p:nvSpPr>
        <p:spPr>
          <a:xfrm>
            <a:off x="5029200" y="923125"/>
            <a:ext cx="3331029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The core idea of APE is to continuously filter and manipulate high-quality prompts.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>
                <a:latin typeface="Georgia" panose="02040502050405020303" pitchFamily="18" charset="0"/>
              </a:rPr>
              <a:t>Generate the variations of prompts based on </a:t>
            </a:r>
            <a:r>
              <a:rPr lang="en-US" altLang="zh-CN" b="1" dirty="0">
                <a:latin typeface="Georgia" panose="02040502050405020303" pitchFamily="18" charset="0"/>
              </a:rPr>
              <a:t>semantic meaning</a:t>
            </a:r>
            <a:r>
              <a:rPr lang="en-US" altLang="zh-CN" dirty="0">
                <a:latin typeface="Georgia" panose="02040502050405020303" pitchFamily="18" charset="0"/>
              </a:rPr>
              <a:t>.</a:t>
            </a:r>
          </a:p>
          <a:p>
            <a:endParaRPr lang="zh-CN" alt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94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rmal Research Paper Slideshow by Slidesgo">
  <a:themeElements>
    <a:clrScheme name="Simple Light">
      <a:dk1>
        <a:srgbClr val="191919"/>
      </a:dk1>
      <a:lt1>
        <a:srgbClr val="FFFFFF"/>
      </a:lt1>
      <a:dk2>
        <a:srgbClr val="DDD9D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3151</TotalTime>
  <Words>1823</Words>
  <Application>Microsoft Office PowerPoint</Application>
  <PresentationFormat>全屏显示(16:9)</PresentationFormat>
  <Paragraphs>211</Paragraphs>
  <Slides>30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9" baseType="lpstr">
      <vt:lpstr>Didact Gothic</vt:lpstr>
      <vt:lpstr>Arial</vt:lpstr>
      <vt:lpstr>Georgia</vt:lpstr>
      <vt:lpstr>Cambria Math</vt:lpstr>
      <vt:lpstr>Old Standard TT</vt:lpstr>
      <vt:lpstr>ui-sans-serif</vt:lpstr>
      <vt:lpstr>Wingdings</vt:lpstr>
      <vt:lpstr>-apple-system</vt:lpstr>
      <vt:lpstr>Formal Research Paper Slideshow by Slidesgo</vt:lpstr>
      <vt:lpstr>MSRA-USTC Project Oral Defense</vt:lpstr>
      <vt:lpstr>Introduction</vt:lpstr>
      <vt:lpstr>01</vt:lpstr>
      <vt:lpstr>Prompt Tuning vs. Prompt Engineering</vt:lpstr>
      <vt:lpstr>PowerPoint 演示文稿</vt:lpstr>
      <vt:lpstr>PowerPoint 演示文稿</vt:lpstr>
      <vt:lpstr>02</vt:lpstr>
      <vt:lpstr>Prompt Engineering</vt:lpstr>
      <vt:lpstr>APE</vt:lpstr>
      <vt:lpstr>APO</vt:lpstr>
      <vt:lpstr>OPRO</vt:lpstr>
      <vt:lpstr>PromptAgent</vt:lpstr>
      <vt:lpstr>PE2</vt:lpstr>
      <vt:lpstr>Curriculum Learning</vt:lpstr>
      <vt:lpstr>03</vt:lpstr>
      <vt:lpstr>A flash of Inspiration</vt:lpstr>
      <vt:lpstr>Workflow</vt:lpstr>
      <vt:lpstr>APO Framework</vt:lpstr>
      <vt:lpstr>Add Curriculum Learning</vt:lpstr>
      <vt:lpstr>Add Perplexity Metric</vt:lpstr>
      <vt:lpstr>04</vt:lpstr>
      <vt:lpstr>Datasets</vt:lpstr>
      <vt:lpstr>Models(Open-source)</vt:lpstr>
      <vt:lpstr>Results</vt:lpstr>
      <vt:lpstr>05</vt:lpstr>
      <vt:lpstr>Analysis</vt:lpstr>
      <vt:lpstr>06</vt:lpstr>
      <vt:lpstr>Conclusions</vt:lpstr>
      <vt:lpstr>Limitations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MSRA-USTC Project Oral Defense</dc:title>
  <cp:lastModifiedBy>0809 Wloner</cp:lastModifiedBy>
  <cp:revision>76</cp:revision>
  <dcterms:modified xsi:type="dcterms:W3CDTF">2024-05-28T08:17:03Z</dcterms:modified>
</cp:coreProperties>
</file>